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4" r:id="rId11"/>
  </p:sldIdLst>
  <p:sldSz cx="9144000" cy="5143500" type="screen16x9"/>
  <p:notesSz cx="6858000" cy="9144000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720" y="-72"/>
      </p:cViewPr>
      <p:guideLst>
        <p:guide orient="horz" pos="1620"/>
        <p:guide orient="horz" pos="3026"/>
        <p:guide orient="horz" pos="2709"/>
        <p:guide orient="horz" pos="214"/>
        <p:guide pos="2880"/>
        <p:guide pos="2653"/>
        <p:guide pos="3107"/>
        <p:guide pos="5556"/>
        <p:guide pos="249"/>
        <p:guide pos="1429"/>
        <p:guide pos="43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3731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1167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0460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852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1541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2448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247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4758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9160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184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0965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5640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microsoft.com/office/2007/relationships/hdphoto" Target="../media/hdphoto2.wdp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hdphoto" Target="../media/hdphoto3.wdp"/><Relationship Id="rId7" Type="http://schemas.openxmlformats.org/officeDocument/2006/relationships/image" Target="../media/image6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gif"/><Relationship Id="rId9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915566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2"/>
                </a:solidFill>
              </a:rPr>
              <a:t>Энергия </a:t>
            </a:r>
            <a:r>
              <a:rPr lang="ru-RU" sz="4400" b="1" dirty="0" smtClean="0">
                <a:solidFill>
                  <a:schemeClr val="tx2"/>
                </a:solidFill>
              </a:rPr>
              <a:t>связи частиц в ядре. </a:t>
            </a:r>
            <a:endParaRPr lang="ru-RU" sz="4400" b="1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81" t="51506" r="1846"/>
          <a:stretch/>
        </p:blipFill>
        <p:spPr>
          <a:xfrm>
            <a:off x="503866" y="3075806"/>
            <a:ext cx="3456384" cy="186131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32362" y="3179759"/>
            <a:ext cx="38887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Очень важно не перестать задавать вопросы. Любопытство не случайно дано человеку</a:t>
            </a:r>
            <a:r>
              <a:rPr lang="ru-RU" dirty="0" smtClean="0"/>
              <a:t>.</a:t>
            </a:r>
          </a:p>
          <a:p>
            <a:pPr algn="r"/>
            <a:r>
              <a:rPr lang="ru-RU" dirty="0" smtClean="0"/>
              <a:t>А. </a:t>
            </a:r>
            <a:r>
              <a:rPr lang="ru-RU" dirty="0" err="1" smtClean="0"/>
              <a:t>Эйншиейн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6985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2" y="331857"/>
            <a:ext cx="3887787" cy="362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Протонно-нейтронная </a:t>
            </a:r>
            <a:r>
              <a:rPr lang="ru-RU" b="1" dirty="0"/>
              <a:t>модель строения </a:t>
            </a:r>
            <a:r>
              <a:rPr lang="ru-RU" b="1" dirty="0" smtClean="0"/>
              <a:t>ядра:</a:t>
            </a:r>
            <a:r>
              <a:rPr lang="ru-RU" dirty="0" smtClean="0"/>
              <a:t> </a:t>
            </a:r>
            <a:r>
              <a:rPr lang="ru-RU" dirty="0"/>
              <a:t>все ядра химических элементов состоят из двух видов частиц — протонов и нейтронов</a:t>
            </a:r>
            <a:r>
              <a:rPr lang="ru-RU" dirty="0" smtClean="0"/>
              <a:t>.</a:t>
            </a:r>
          </a:p>
          <a:p>
            <a:endParaRPr lang="ru-RU" sz="1050" dirty="0"/>
          </a:p>
          <a:p>
            <a:r>
              <a:rPr lang="ru-RU" dirty="0"/>
              <a:t>Протоны и нейтроны называются </a:t>
            </a:r>
            <a:r>
              <a:rPr lang="ru-RU" b="1" dirty="0"/>
              <a:t>нуклонами</a:t>
            </a:r>
            <a:r>
              <a:rPr lang="ru-RU" dirty="0" smtClean="0"/>
              <a:t>.</a:t>
            </a:r>
          </a:p>
          <a:p>
            <a:endParaRPr lang="ru-RU" sz="1050" dirty="0" smtClean="0"/>
          </a:p>
          <a:p>
            <a:r>
              <a:rPr lang="ru-RU" b="1" dirty="0"/>
              <a:t>Изотопы</a:t>
            </a:r>
            <a:r>
              <a:rPr lang="ru-RU" dirty="0"/>
              <a:t> — это разновидности атомов какого-либо химического элемента, которые имеют одинаковый атомный номер, но при этом разные массовые числа.</a:t>
            </a:r>
          </a:p>
          <a:p>
            <a:endParaRPr lang="ru-RU" sz="105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51423" y="2500096"/>
            <a:ext cx="491296" cy="467558"/>
            <a:chOff x="5148322" y="3086895"/>
            <a:chExt cx="491296" cy="467558"/>
          </a:xfrm>
        </p:grpSpPr>
        <p:sp>
          <p:nvSpPr>
            <p:cNvPr id="5" name="Овал 4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" name="TextBox 5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Группа 6"/>
          <p:cNvGrpSpPr/>
          <p:nvPr/>
        </p:nvGrpSpPr>
        <p:grpSpPr>
          <a:xfrm>
            <a:off x="3135249" y="2505421"/>
            <a:ext cx="481927" cy="467558"/>
            <a:chOff x="4926036" y="1343307"/>
            <a:chExt cx="481927" cy="467558"/>
          </a:xfrm>
        </p:grpSpPr>
        <p:sp>
          <p:nvSpPr>
            <p:cNvPr id="8" name="Овал 7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9" name="TextBox 8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87" name="TextBox 8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Овал 9"/>
          <p:cNvSpPr/>
          <p:nvPr/>
        </p:nvSpPr>
        <p:spPr>
          <a:xfrm>
            <a:off x="1431116" y="772836"/>
            <a:ext cx="1506687" cy="154475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1957685" y="1851920"/>
            <a:ext cx="491296" cy="467558"/>
            <a:chOff x="5148322" y="3086895"/>
            <a:chExt cx="491296" cy="467558"/>
          </a:xfrm>
        </p:grpSpPr>
        <p:sp>
          <p:nvSpPr>
            <p:cNvPr id="12" name="Овал 11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6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Группа 13"/>
          <p:cNvGrpSpPr/>
          <p:nvPr/>
        </p:nvGrpSpPr>
        <p:grpSpPr>
          <a:xfrm>
            <a:off x="1671335" y="1731002"/>
            <a:ext cx="481927" cy="467558"/>
            <a:chOff x="4926036" y="1343307"/>
            <a:chExt cx="481927" cy="467558"/>
          </a:xfrm>
        </p:grpSpPr>
        <p:sp>
          <p:nvSpPr>
            <p:cNvPr id="15" name="Овал 14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9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Группа 16"/>
          <p:cNvGrpSpPr/>
          <p:nvPr/>
        </p:nvGrpSpPr>
        <p:grpSpPr>
          <a:xfrm>
            <a:off x="1988714" y="1512625"/>
            <a:ext cx="481927" cy="467558"/>
            <a:chOff x="4926036" y="1343307"/>
            <a:chExt cx="481927" cy="467558"/>
          </a:xfrm>
        </p:grpSpPr>
        <p:sp>
          <p:nvSpPr>
            <p:cNvPr id="18" name="Овал 17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3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Группа 19"/>
          <p:cNvGrpSpPr/>
          <p:nvPr/>
        </p:nvGrpSpPr>
        <p:grpSpPr>
          <a:xfrm>
            <a:off x="2146936" y="1287208"/>
            <a:ext cx="481927" cy="467558"/>
            <a:chOff x="4926036" y="1343307"/>
            <a:chExt cx="481927" cy="467558"/>
          </a:xfrm>
        </p:grpSpPr>
        <p:sp>
          <p:nvSpPr>
            <p:cNvPr id="21" name="Овал 20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Группа 22"/>
          <p:cNvGrpSpPr/>
          <p:nvPr/>
        </p:nvGrpSpPr>
        <p:grpSpPr>
          <a:xfrm>
            <a:off x="1645515" y="882711"/>
            <a:ext cx="481927" cy="467558"/>
            <a:chOff x="4926036" y="1343307"/>
            <a:chExt cx="481927" cy="467558"/>
          </a:xfrm>
        </p:grpSpPr>
        <p:sp>
          <p:nvSpPr>
            <p:cNvPr id="24" name="Овал 23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6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Группа 25"/>
          <p:cNvGrpSpPr/>
          <p:nvPr/>
        </p:nvGrpSpPr>
        <p:grpSpPr>
          <a:xfrm>
            <a:off x="2274138" y="1702806"/>
            <a:ext cx="481927" cy="467558"/>
            <a:chOff x="4926036" y="1343307"/>
            <a:chExt cx="481927" cy="467558"/>
          </a:xfrm>
        </p:grpSpPr>
        <p:sp>
          <p:nvSpPr>
            <p:cNvPr id="27" name="Овал 26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9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Группа 28"/>
          <p:cNvGrpSpPr/>
          <p:nvPr/>
        </p:nvGrpSpPr>
        <p:grpSpPr>
          <a:xfrm>
            <a:off x="1479477" y="1136309"/>
            <a:ext cx="491296" cy="467558"/>
            <a:chOff x="5148322" y="3086895"/>
            <a:chExt cx="491296" cy="467558"/>
          </a:xfrm>
        </p:grpSpPr>
        <p:sp>
          <p:nvSpPr>
            <p:cNvPr id="30" name="Овал 29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10" cstate="print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Группа 31"/>
          <p:cNvGrpSpPr/>
          <p:nvPr/>
        </p:nvGrpSpPr>
        <p:grpSpPr>
          <a:xfrm>
            <a:off x="1488846" y="1497223"/>
            <a:ext cx="481927" cy="467558"/>
            <a:chOff x="4926036" y="1343307"/>
            <a:chExt cx="481927" cy="467558"/>
          </a:xfrm>
        </p:grpSpPr>
        <p:sp>
          <p:nvSpPr>
            <p:cNvPr id="33" name="Овал 32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11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Группа 34"/>
          <p:cNvGrpSpPr/>
          <p:nvPr/>
        </p:nvGrpSpPr>
        <p:grpSpPr>
          <a:xfrm>
            <a:off x="2226695" y="877386"/>
            <a:ext cx="481927" cy="467558"/>
            <a:chOff x="4926036" y="1343307"/>
            <a:chExt cx="481927" cy="467558"/>
          </a:xfrm>
        </p:grpSpPr>
        <p:sp>
          <p:nvSpPr>
            <p:cNvPr id="36" name="Овал 35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66" name="TextBox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12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Группа 37"/>
          <p:cNvGrpSpPr/>
          <p:nvPr/>
        </p:nvGrpSpPr>
        <p:grpSpPr>
          <a:xfrm>
            <a:off x="1804864" y="1305918"/>
            <a:ext cx="491296" cy="467558"/>
            <a:chOff x="5148322" y="3086895"/>
            <a:chExt cx="491296" cy="467558"/>
          </a:xfrm>
        </p:grpSpPr>
        <p:sp>
          <p:nvSpPr>
            <p:cNvPr id="39" name="Овал 38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13" cstate="print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Группа 40"/>
          <p:cNvGrpSpPr/>
          <p:nvPr/>
        </p:nvGrpSpPr>
        <p:grpSpPr>
          <a:xfrm>
            <a:off x="1943495" y="1072139"/>
            <a:ext cx="481927" cy="467558"/>
            <a:chOff x="4926036" y="1343307"/>
            <a:chExt cx="481927" cy="467558"/>
          </a:xfrm>
        </p:grpSpPr>
        <p:sp>
          <p:nvSpPr>
            <p:cNvPr id="42" name="Овал 41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75" name="TextBox 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14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Группа 43"/>
          <p:cNvGrpSpPr/>
          <p:nvPr/>
        </p:nvGrpSpPr>
        <p:grpSpPr>
          <a:xfrm>
            <a:off x="1957685" y="1856966"/>
            <a:ext cx="491296" cy="467558"/>
            <a:chOff x="5148322" y="3086895"/>
            <a:chExt cx="491296" cy="467558"/>
          </a:xfrm>
        </p:grpSpPr>
        <p:sp>
          <p:nvSpPr>
            <p:cNvPr id="45" name="Овал 44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31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15" cstate="print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Группа 46"/>
          <p:cNvGrpSpPr/>
          <p:nvPr/>
        </p:nvGrpSpPr>
        <p:grpSpPr>
          <a:xfrm>
            <a:off x="1951489" y="783476"/>
            <a:ext cx="491296" cy="467558"/>
            <a:chOff x="5148322" y="3086895"/>
            <a:chExt cx="491296" cy="467558"/>
          </a:xfrm>
        </p:grpSpPr>
        <p:sp>
          <p:nvSpPr>
            <p:cNvPr id="48" name="Овал 47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63" name="TextBox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16" cstate="print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Группа 49"/>
          <p:cNvGrpSpPr/>
          <p:nvPr/>
        </p:nvGrpSpPr>
        <p:grpSpPr>
          <a:xfrm>
            <a:off x="2404238" y="1072139"/>
            <a:ext cx="491296" cy="467558"/>
            <a:chOff x="5148322" y="3086895"/>
            <a:chExt cx="491296" cy="467558"/>
          </a:xfrm>
        </p:grpSpPr>
        <p:sp>
          <p:nvSpPr>
            <p:cNvPr id="51" name="Овал 50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17" cstate="print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Группа 52"/>
          <p:cNvGrpSpPr/>
          <p:nvPr/>
        </p:nvGrpSpPr>
        <p:grpSpPr>
          <a:xfrm>
            <a:off x="2442655" y="1384362"/>
            <a:ext cx="491296" cy="467558"/>
            <a:chOff x="5148322" y="3086895"/>
            <a:chExt cx="491296" cy="467558"/>
          </a:xfrm>
        </p:grpSpPr>
        <p:sp>
          <p:nvSpPr>
            <p:cNvPr id="54" name="Овал 53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18" cstate="print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6" name="Группа 55"/>
          <p:cNvGrpSpPr/>
          <p:nvPr/>
        </p:nvGrpSpPr>
        <p:grpSpPr>
          <a:xfrm>
            <a:off x="2127442" y="1283609"/>
            <a:ext cx="481927" cy="467558"/>
            <a:chOff x="4926036" y="1343307"/>
            <a:chExt cx="481927" cy="467558"/>
          </a:xfrm>
        </p:grpSpPr>
        <p:sp>
          <p:nvSpPr>
            <p:cNvPr id="57" name="Овал 56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8" name="TextBox 57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78" name="TextBox 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19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9" name="TextBox 58"/>
          <p:cNvSpPr txBox="1"/>
          <p:nvPr/>
        </p:nvSpPr>
        <p:spPr>
          <a:xfrm>
            <a:off x="502221" y="2972979"/>
            <a:ext cx="879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протон</a:t>
            </a:r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2873512" y="2972979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нейтрон</a:t>
            </a:r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1735450" y="3955926"/>
            <a:ext cx="960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нуклон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54502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95062E-6 L -0.13177 0.12284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97" y="614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19753E-6 L 0.11007 0.2342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3" y="11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0.00216 L 0.11059 0.19877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1" y="10031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339 L -0.11059 0.16852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85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9" grpId="0"/>
      <p:bldP spid="60" grpId="0"/>
      <p:bldP spid="6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997" y="342007"/>
            <a:ext cx="19050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Выноска-облако 3"/>
          <p:cNvSpPr/>
          <p:nvPr/>
        </p:nvSpPr>
        <p:spPr>
          <a:xfrm>
            <a:off x="2411760" y="219304"/>
            <a:ext cx="3888432" cy="2160240"/>
          </a:xfrm>
          <a:prstGeom prst="cloudCallout">
            <a:avLst>
              <a:gd name="adj1" fmla="val -63856"/>
              <a:gd name="adj2" fmla="val 6132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712768" y="1491630"/>
            <a:ext cx="2203028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52936" y="514594"/>
            <a:ext cx="30060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Почему </a:t>
            </a:r>
            <a:r>
              <a:rPr lang="ru-RU" sz="1600" dirty="0"/>
              <a:t>ядра не </a:t>
            </a:r>
            <a:r>
              <a:rPr lang="ru-RU" sz="1600" dirty="0" smtClean="0"/>
              <a:t>распадаются</a:t>
            </a:r>
          </a:p>
          <a:p>
            <a:pPr algn="ctr"/>
            <a:r>
              <a:rPr lang="ru-RU" sz="1600" dirty="0" smtClean="0"/>
              <a:t>на </a:t>
            </a:r>
            <a:r>
              <a:rPr lang="ru-RU" sz="1600" dirty="0"/>
              <a:t>отдельные нуклоны под действием сил </a:t>
            </a:r>
            <a:r>
              <a:rPr lang="ru-RU" sz="1600" dirty="0" err="1" smtClean="0"/>
              <a:t>электростатичес</a:t>
            </a:r>
            <a:r>
              <a:rPr lang="ru-RU" sz="1600" dirty="0" smtClean="0"/>
              <a:t>-кого </a:t>
            </a:r>
            <a:r>
              <a:rPr lang="ru-RU" sz="1600" dirty="0"/>
              <a:t>отталкивания между положительно заряженными протонами?</a:t>
            </a:r>
          </a:p>
        </p:txBody>
      </p:sp>
      <p:sp>
        <p:nvSpPr>
          <p:cNvPr id="5" name="Выноска-облако 4"/>
          <p:cNvSpPr/>
          <p:nvPr/>
        </p:nvSpPr>
        <p:spPr>
          <a:xfrm>
            <a:off x="2627784" y="2507596"/>
            <a:ext cx="3672408" cy="2016224"/>
          </a:xfrm>
          <a:prstGeom prst="cloudCallout">
            <a:avLst>
              <a:gd name="adj1" fmla="val 69710"/>
              <a:gd name="adj2" fmla="val -17382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915816" y="2730878"/>
            <a:ext cx="30963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err="1" smtClean="0"/>
              <a:t>Мда</a:t>
            </a:r>
            <a:r>
              <a:rPr lang="ru-RU" sz="1600" dirty="0" smtClean="0"/>
              <a:t>, ведь нуклоны </a:t>
            </a:r>
            <a:r>
              <a:rPr lang="ru-RU" sz="1600" dirty="0"/>
              <a:t>не могут удерживаться вместе за счет сил притяжения гравитационной или магнитной природы, поскольку эти силы существенно меньше электростатических.</a:t>
            </a:r>
          </a:p>
        </p:txBody>
      </p:sp>
    </p:spTree>
    <p:extLst>
      <p:ext uri="{BB962C8B-B14F-4D97-AF65-F5344CB8AC3E}">
        <p14:creationId xmlns:p14="http://schemas.microsoft.com/office/powerpoint/2010/main" xmlns="" val="374260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5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Группа 32"/>
          <p:cNvGrpSpPr/>
          <p:nvPr/>
        </p:nvGrpSpPr>
        <p:grpSpPr>
          <a:xfrm>
            <a:off x="3897161" y="-317706"/>
            <a:ext cx="1006085" cy="740653"/>
            <a:chOff x="4400204" y="503361"/>
            <a:chExt cx="1006085" cy="740653"/>
          </a:xfrm>
        </p:grpSpPr>
        <p:sp>
          <p:nvSpPr>
            <p:cNvPr id="31" name="Полилиния 30"/>
            <p:cNvSpPr/>
            <p:nvPr/>
          </p:nvSpPr>
          <p:spPr>
            <a:xfrm rot="586204">
              <a:off x="4458437" y="503361"/>
              <a:ext cx="947852" cy="740653"/>
            </a:xfrm>
            <a:custGeom>
              <a:avLst/>
              <a:gdLst>
                <a:gd name="connsiteX0" fmla="*/ 1103970 w 1103970"/>
                <a:gd name="connsiteY0" fmla="*/ 0 h 903249"/>
                <a:gd name="connsiteX1" fmla="*/ 524107 w 1103970"/>
                <a:gd name="connsiteY1" fmla="*/ 178420 h 903249"/>
                <a:gd name="connsiteX2" fmla="*/ 691375 w 1103970"/>
                <a:gd name="connsiteY2" fmla="*/ 646771 h 903249"/>
                <a:gd name="connsiteX3" fmla="*/ 211873 w 1103970"/>
                <a:gd name="connsiteY3" fmla="*/ 412595 h 903249"/>
                <a:gd name="connsiteX4" fmla="*/ 256478 w 1103970"/>
                <a:gd name="connsiteY4" fmla="*/ 758283 h 903249"/>
                <a:gd name="connsiteX5" fmla="*/ 0 w 1103970"/>
                <a:gd name="connsiteY5" fmla="*/ 903249 h 903249"/>
                <a:gd name="connsiteX0" fmla="*/ 936701 w 936701"/>
                <a:gd name="connsiteY0" fmla="*/ 102317 h 737937"/>
                <a:gd name="connsiteX1" fmla="*/ 524107 w 936701"/>
                <a:gd name="connsiteY1" fmla="*/ 13108 h 737937"/>
                <a:gd name="connsiteX2" fmla="*/ 691375 w 936701"/>
                <a:gd name="connsiteY2" fmla="*/ 481459 h 737937"/>
                <a:gd name="connsiteX3" fmla="*/ 211873 w 936701"/>
                <a:gd name="connsiteY3" fmla="*/ 247283 h 737937"/>
                <a:gd name="connsiteX4" fmla="*/ 256478 w 936701"/>
                <a:gd name="connsiteY4" fmla="*/ 592971 h 737937"/>
                <a:gd name="connsiteX5" fmla="*/ 0 w 936701"/>
                <a:gd name="connsiteY5" fmla="*/ 737937 h 737937"/>
                <a:gd name="connsiteX0" fmla="*/ 947852 w 947852"/>
                <a:gd name="connsiteY0" fmla="*/ 82731 h 740653"/>
                <a:gd name="connsiteX1" fmla="*/ 524107 w 947852"/>
                <a:gd name="connsiteY1" fmla="*/ 15824 h 740653"/>
                <a:gd name="connsiteX2" fmla="*/ 691375 w 947852"/>
                <a:gd name="connsiteY2" fmla="*/ 484175 h 740653"/>
                <a:gd name="connsiteX3" fmla="*/ 211873 w 947852"/>
                <a:gd name="connsiteY3" fmla="*/ 249999 h 740653"/>
                <a:gd name="connsiteX4" fmla="*/ 256478 w 947852"/>
                <a:gd name="connsiteY4" fmla="*/ 595687 h 740653"/>
                <a:gd name="connsiteX5" fmla="*/ 0 w 947852"/>
                <a:gd name="connsiteY5" fmla="*/ 740653 h 74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7852" h="740653">
                  <a:moveTo>
                    <a:pt x="947852" y="82731"/>
                  </a:moveTo>
                  <a:cubicBezTo>
                    <a:pt x="692303" y="118043"/>
                    <a:pt x="566853" y="-51083"/>
                    <a:pt x="524107" y="15824"/>
                  </a:cubicBezTo>
                  <a:cubicBezTo>
                    <a:pt x="481361" y="82731"/>
                    <a:pt x="743414" y="445146"/>
                    <a:pt x="691375" y="484175"/>
                  </a:cubicBezTo>
                  <a:cubicBezTo>
                    <a:pt x="639336" y="523204"/>
                    <a:pt x="284356" y="231414"/>
                    <a:pt x="211873" y="249999"/>
                  </a:cubicBezTo>
                  <a:cubicBezTo>
                    <a:pt x="139390" y="268584"/>
                    <a:pt x="291790" y="513911"/>
                    <a:pt x="256478" y="595687"/>
                  </a:cubicBezTo>
                  <a:cubicBezTo>
                    <a:pt x="221166" y="677463"/>
                    <a:pt x="110583" y="709058"/>
                    <a:pt x="0" y="740653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400204" y="76165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i="1" dirty="0">
                  <a:solidFill>
                    <a:srgbClr val="00B050"/>
                  </a:solidFill>
                </a:rPr>
                <a:t>Е</a:t>
              </a:r>
            </a:p>
          </p:txBody>
        </p:sp>
      </p:grpSp>
      <p:sp>
        <p:nvSpPr>
          <p:cNvPr id="30" name="Овал 29"/>
          <p:cNvSpPr/>
          <p:nvPr/>
        </p:nvSpPr>
        <p:spPr>
          <a:xfrm>
            <a:off x="2763841" y="2348871"/>
            <a:ext cx="1224136" cy="12241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611560" y="2348871"/>
            <a:ext cx="1224136" cy="12241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Прямоугольник 1"/>
              <p:cNvSpPr/>
              <p:nvPr/>
            </p:nvSpPr>
            <p:spPr>
              <a:xfrm>
                <a:off x="1015947" y="3750965"/>
                <a:ext cx="241117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=4,5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−12</m:t>
                          </m:r>
                        </m:sup>
                      </m:sSup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 Дж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947" y="3750965"/>
                <a:ext cx="2411173" cy="40011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Группа 16"/>
          <p:cNvGrpSpPr/>
          <p:nvPr/>
        </p:nvGrpSpPr>
        <p:grpSpPr>
          <a:xfrm>
            <a:off x="1457714" y="1213556"/>
            <a:ext cx="648072" cy="648072"/>
            <a:chOff x="3284240" y="1866416"/>
            <a:chExt cx="648072" cy="648072"/>
          </a:xfrm>
        </p:grpSpPr>
        <p:sp>
          <p:nvSpPr>
            <p:cNvPr id="18" name="Овал 17"/>
            <p:cNvSpPr/>
            <p:nvPr/>
          </p:nvSpPr>
          <p:spPr>
            <a:xfrm>
              <a:off x="3284240" y="1866416"/>
              <a:ext cx="648072" cy="64807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3322525" y="1957856"/>
                  <a:ext cx="571502" cy="4651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22525" y="1957856"/>
                  <a:ext cx="571502" cy="465192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Овал 3"/>
          <p:cNvSpPr/>
          <p:nvPr/>
        </p:nvSpPr>
        <p:spPr>
          <a:xfrm>
            <a:off x="1398161" y="632774"/>
            <a:ext cx="1521927" cy="152192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1457714" y="1215063"/>
            <a:ext cx="648072" cy="648072"/>
            <a:chOff x="3284240" y="1866416"/>
            <a:chExt cx="648072" cy="648072"/>
          </a:xfrm>
        </p:grpSpPr>
        <p:sp>
          <p:nvSpPr>
            <p:cNvPr id="8" name="Овал 7"/>
            <p:cNvSpPr/>
            <p:nvPr/>
          </p:nvSpPr>
          <p:spPr>
            <a:xfrm>
              <a:off x="3284240" y="1866416"/>
              <a:ext cx="648072" cy="64807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9" name="TextBox 8"/>
                <p:cNvSpPr txBox="1"/>
                <p:nvPr/>
              </p:nvSpPr>
              <p:spPr>
                <a:xfrm>
                  <a:off x="3322525" y="1957856"/>
                  <a:ext cx="571502" cy="4651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22525" y="1957856"/>
                  <a:ext cx="571502" cy="465192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Группа 12"/>
          <p:cNvGrpSpPr/>
          <p:nvPr/>
        </p:nvGrpSpPr>
        <p:grpSpPr>
          <a:xfrm>
            <a:off x="1659214" y="720643"/>
            <a:ext cx="648072" cy="648072"/>
            <a:chOff x="3131840" y="627534"/>
            <a:chExt cx="648072" cy="648072"/>
          </a:xfrm>
        </p:grpSpPr>
        <p:sp>
          <p:nvSpPr>
            <p:cNvPr id="5" name="Овал 4"/>
            <p:cNvSpPr/>
            <p:nvPr/>
          </p:nvSpPr>
          <p:spPr>
            <a:xfrm>
              <a:off x="3131840" y="627534"/>
              <a:ext cx="648072" cy="64807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3166982" y="717467"/>
                  <a:ext cx="577787" cy="4682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66982" y="717467"/>
                  <a:ext cx="577787" cy="468205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 b="-129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Группа 19"/>
          <p:cNvGrpSpPr/>
          <p:nvPr/>
        </p:nvGrpSpPr>
        <p:grpSpPr>
          <a:xfrm>
            <a:off x="1653120" y="720643"/>
            <a:ext cx="648072" cy="648072"/>
            <a:chOff x="3131840" y="627534"/>
            <a:chExt cx="648072" cy="648072"/>
          </a:xfrm>
        </p:grpSpPr>
        <p:sp>
          <p:nvSpPr>
            <p:cNvPr id="21" name="Овал 20"/>
            <p:cNvSpPr/>
            <p:nvPr/>
          </p:nvSpPr>
          <p:spPr>
            <a:xfrm>
              <a:off x="3131840" y="627534"/>
              <a:ext cx="648072" cy="64807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3166982" y="717467"/>
                  <a:ext cx="577787" cy="4682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66982" y="717467"/>
                  <a:ext cx="577787" cy="468205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 b="-129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Группа 14"/>
          <p:cNvGrpSpPr/>
          <p:nvPr/>
        </p:nvGrpSpPr>
        <p:grpSpPr>
          <a:xfrm>
            <a:off x="2183249" y="890071"/>
            <a:ext cx="648072" cy="648072"/>
            <a:chOff x="3978424" y="1323167"/>
            <a:chExt cx="648072" cy="648072"/>
          </a:xfrm>
        </p:grpSpPr>
        <p:sp>
          <p:nvSpPr>
            <p:cNvPr id="7" name="Овал 6"/>
            <p:cNvSpPr/>
            <p:nvPr/>
          </p:nvSpPr>
          <p:spPr>
            <a:xfrm>
              <a:off x="3978424" y="1323167"/>
              <a:ext cx="648072" cy="64807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4016709" y="1414607"/>
                  <a:ext cx="571502" cy="4651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16709" y="1414607"/>
                  <a:ext cx="571502" cy="465192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Группа 13"/>
          <p:cNvGrpSpPr/>
          <p:nvPr/>
        </p:nvGrpSpPr>
        <p:grpSpPr>
          <a:xfrm>
            <a:off x="1946704" y="1447659"/>
            <a:ext cx="648072" cy="648072"/>
            <a:chOff x="4211638" y="342259"/>
            <a:chExt cx="648072" cy="648072"/>
          </a:xfrm>
        </p:grpSpPr>
        <p:sp>
          <p:nvSpPr>
            <p:cNvPr id="6" name="Овал 5"/>
            <p:cNvSpPr/>
            <p:nvPr/>
          </p:nvSpPr>
          <p:spPr>
            <a:xfrm>
              <a:off x="4211638" y="342259"/>
              <a:ext cx="648072" cy="64807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4248184" y="432192"/>
                  <a:ext cx="577787" cy="4682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48184" y="432192"/>
                  <a:ext cx="577787" cy="468205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 b="-129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Группа 22"/>
          <p:cNvGrpSpPr/>
          <p:nvPr/>
        </p:nvGrpSpPr>
        <p:grpSpPr>
          <a:xfrm>
            <a:off x="2188668" y="877480"/>
            <a:ext cx="648072" cy="648072"/>
            <a:chOff x="3978424" y="1323167"/>
            <a:chExt cx="648072" cy="648072"/>
          </a:xfrm>
        </p:grpSpPr>
        <p:sp>
          <p:nvSpPr>
            <p:cNvPr id="24" name="Овал 23"/>
            <p:cNvSpPr/>
            <p:nvPr/>
          </p:nvSpPr>
          <p:spPr>
            <a:xfrm>
              <a:off x="3978424" y="1323167"/>
              <a:ext cx="648072" cy="64807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4016709" y="1414607"/>
                  <a:ext cx="571502" cy="4651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16709" y="1414607"/>
                  <a:ext cx="571502" cy="465192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Группа 25"/>
          <p:cNvGrpSpPr/>
          <p:nvPr/>
        </p:nvGrpSpPr>
        <p:grpSpPr>
          <a:xfrm>
            <a:off x="1948107" y="1447659"/>
            <a:ext cx="648072" cy="648072"/>
            <a:chOff x="4211638" y="342259"/>
            <a:chExt cx="648072" cy="648072"/>
          </a:xfrm>
        </p:grpSpPr>
        <p:sp>
          <p:nvSpPr>
            <p:cNvPr id="27" name="Овал 26"/>
            <p:cNvSpPr/>
            <p:nvPr/>
          </p:nvSpPr>
          <p:spPr>
            <a:xfrm>
              <a:off x="4211638" y="342259"/>
              <a:ext cx="648072" cy="64807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4248184" y="432192"/>
                  <a:ext cx="577787" cy="4682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48184" y="432192"/>
                  <a:ext cx="577787" cy="468205"/>
                </a:xfrm>
                <a:prstGeom prst="rect">
                  <a:avLst/>
                </a:prstGeom>
                <a:blipFill rotWithShape="1">
                  <a:blip r:embed="rId10" cstate="print"/>
                  <a:stretch>
                    <a:fillRect b="-129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4" name="Овал 33"/>
          <p:cNvSpPr/>
          <p:nvPr/>
        </p:nvSpPr>
        <p:spPr>
          <a:xfrm>
            <a:off x="6877588" y="1304400"/>
            <a:ext cx="469398" cy="469398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 rot="19579978">
            <a:off x="6652560" y="357242"/>
            <a:ext cx="919452" cy="242445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 rot="3208315">
            <a:off x="6649442" y="243712"/>
            <a:ext cx="925686" cy="265151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3" name="Группа 42"/>
          <p:cNvGrpSpPr/>
          <p:nvPr/>
        </p:nvGrpSpPr>
        <p:grpSpPr>
          <a:xfrm>
            <a:off x="6222159" y="574493"/>
            <a:ext cx="300082" cy="369332"/>
            <a:chOff x="5377856" y="836317"/>
            <a:chExt cx="300082" cy="369332"/>
          </a:xfrm>
        </p:grpSpPr>
        <p:sp>
          <p:nvSpPr>
            <p:cNvPr id="41" name="Овал 40"/>
            <p:cNvSpPr/>
            <p:nvPr/>
          </p:nvSpPr>
          <p:spPr>
            <a:xfrm>
              <a:off x="5396985" y="890071"/>
              <a:ext cx="261824" cy="26182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377856" y="83631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–</a:t>
              </a:r>
              <a:endParaRPr lang="ru-RU" b="1" dirty="0"/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6222159" y="574493"/>
            <a:ext cx="300082" cy="369332"/>
            <a:chOff x="6222159" y="574493"/>
            <a:chExt cx="300082" cy="369332"/>
          </a:xfrm>
        </p:grpSpPr>
        <p:sp>
          <p:nvSpPr>
            <p:cNvPr id="38" name="Овал 37"/>
            <p:cNvSpPr/>
            <p:nvPr/>
          </p:nvSpPr>
          <p:spPr>
            <a:xfrm>
              <a:off x="6241288" y="628247"/>
              <a:ext cx="261824" cy="26182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222159" y="57449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–</a:t>
              </a:r>
              <a:endParaRPr lang="ru-RU" b="1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6596635" y="2164205"/>
            <a:ext cx="300082" cy="369332"/>
            <a:chOff x="5752332" y="2426029"/>
            <a:chExt cx="300082" cy="369332"/>
          </a:xfrm>
        </p:grpSpPr>
        <p:sp>
          <p:nvSpPr>
            <p:cNvPr id="42" name="Овал 41"/>
            <p:cNvSpPr/>
            <p:nvPr/>
          </p:nvSpPr>
          <p:spPr>
            <a:xfrm>
              <a:off x="5771461" y="2479783"/>
              <a:ext cx="261824" cy="26182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752332" y="2426029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–</a:t>
              </a:r>
              <a:endParaRPr lang="ru-RU" b="1" dirty="0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6597094" y="2164205"/>
            <a:ext cx="300082" cy="369332"/>
            <a:chOff x="6597094" y="2164205"/>
            <a:chExt cx="300082" cy="369332"/>
          </a:xfrm>
        </p:grpSpPr>
        <p:sp>
          <p:nvSpPr>
            <p:cNvPr id="40" name="Овал 39"/>
            <p:cNvSpPr/>
            <p:nvPr/>
          </p:nvSpPr>
          <p:spPr>
            <a:xfrm>
              <a:off x="6615764" y="2217959"/>
              <a:ext cx="261824" cy="26182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597094" y="216420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–</a:t>
              </a:r>
              <a:endParaRPr lang="ru-RU" b="1" dirty="0"/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8325260" y="-166160"/>
            <a:ext cx="1006085" cy="740653"/>
            <a:chOff x="4400204" y="503361"/>
            <a:chExt cx="1006085" cy="740653"/>
          </a:xfrm>
        </p:grpSpPr>
        <p:sp>
          <p:nvSpPr>
            <p:cNvPr id="52" name="Полилиния 51"/>
            <p:cNvSpPr/>
            <p:nvPr/>
          </p:nvSpPr>
          <p:spPr>
            <a:xfrm rot="586204">
              <a:off x="4458437" y="503361"/>
              <a:ext cx="947852" cy="740653"/>
            </a:xfrm>
            <a:custGeom>
              <a:avLst/>
              <a:gdLst>
                <a:gd name="connsiteX0" fmla="*/ 1103970 w 1103970"/>
                <a:gd name="connsiteY0" fmla="*/ 0 h 903249"/>
                <a:gd name="connsiteX1" fmla="*/ 524107 w 1103970"/>
                <a:gd name="connsiteY1" fmla="*/ 178420 h 903249"/>
                <a:gd name="connsiteX2" fmla="*/ 691375 w 1103970"/>
                <a:gd name="connsiteY2" fmla="*/ 646771 h 903249"/>
                <a:gd name="connsiteX3" fmla="*/ 211873 w 1103970"/>
                <a:gd name="connsiteY3" fmla="*/ 412595 h 903249"/>
                <a:gd name="connsiteX4" fmla="*/ 256478 w 1103970"/>
                <a:gd name="connsiteY4" fmla="*/ 758283 h 903249"/>
                <a:gd name="connsiteX5" fmla="*/ 0 w 1103970"/>
                <a:gd name="connsiteY5" fmla="*/ 903249 h 903249"/>
                <a:gd name="connsiteX0" fmla="*/ 936701 w 936701"/>
                <a:gd name="connsiteY0" fmla="*/ 102317 h 737937"/>
                <a:gd name="connsiteX1" fmla="*/ 524107 w 936701"/>
                <a:gd name="connsiteY1" fmla="*/ 13108 h 737937"/>
                <a:gd name="connsiteX2" fmla="*/ 691375 w 936701"/>
                <a:gd name="connsiteY2" fmla="*/ 481459 h 737937"/>
                <a:gd name="connsiteX3" fmla="*/ 211873 w 936701"/>
                <a:gd name="connsiteY3" fmla="*/ 247283 h 737937"/>
                <a:gd name="connsiteX4" fmla="*/ 256478 w 936701"/>
                <a:gd name="connsiteY4" fmla="*/ 592971 h 737937"/>
                <a:gd name="connsiteX5" fmla="*/ 0 w 936701"/>
                <a:gd name="connsiteY5" fmla="*/ 737937 h 737937"/>
                <a:gd name="connsiteX0" fmla="*/ 947852 w 947852"/>
                <a:gd name="connsiteY0" fmla="*/ 82731 h 740653"/>
                <a:gd name="connsiteX1" fmla="*/ 524107 w 947852"/>
                <a:gd name="connsiteY1" fmla="*/ 15824 h 740653"/>
                <a:gd name="connsiteX2" fmla="*/ 691375 w 947852"/>
                <a:gd name="connsiteY2" fmla="*/ 484175 h 740653"/>
                <a:gd name="connsiteX3" fmla="*/ 211873 w 947852"/>
                <a:gd name="connsiteY3" fmla="*/ 249999 h 740653"/>
                <a:gd name="connsiteX4" fmla="*/ 256478 w 947852"/>
                <a:gd name="connsiteY4" fmla="*/ 595687 h 740653"/>
                <a:gd name="connsiteX5" fmla="*/ 0 w 947852"/>
                <a:gd name="connsiteY5" fmla="*/ 740653 h 74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7852" h="740653">
                  <a:moveTo>
                    <a:pt x="947852" y="82731"/>
                  </a:moveTo>
                  <a:cubicBezTo>
                    <a:pt x="692303" y="118043"/>
                    <a:pt x="566853" y="-51083"/>
                    <a:pt x="524107" y="15824"/>
                  </a:cubicBezTo>
                  <a:cubicBezTo>
                    <a:pt x="481361" y="82731"/>
                    <a:pt x="743414" y="445146"/>
                    <a:pt x="691375" y="484175"/>
                  </a:cubicBezTo>
                  <a:cubicBezTo>
                    <a:pt x="639336" y="523204"/>
                    <a:pt x="284356" y="231414"/>
                    <a:pt x="211873" y="249999"/>
                  </a:cubicBezTo>
                  <a:cubicBezTo>
                    <a:pt x="139390" y="268584"/>
                    <a:pt x="291790" y="513911"/>
                    <a:pt x="256478" y="595687"/>
                  </a:cubicBezTo>
                  <a:cubicBezTo>
                    <a:pt x="221166" y="677463"/>
                    <a:pt x="110583" y="709058"/>
                    <a:pt x="0" y="740653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400204" y="76165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i="1" dirty="0">
                  <a:solidFill>
                    <a:srgbClr val="00B050"/>
                  </a:solidFill>
                </a:rPr>
                <a:t>Е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4" name="Прямоугольник 53"/>
              <p:cNvSpPr/>
              <p:nvPr/>
            </p:nvSpPr>
            <p:spPr>
              <a:xfrm>
                <a:off x="5749784" y="3750965"/>
                <a:ext cx="241713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8,7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8</m:t>
                          </m:r>
                        </m:sup>
                      </m:sSup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 Дж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Прямоугольник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784" y="3750965"/>
                <a:ext cx="2417137" cy="400110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6588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 L -0.23316 0.2381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118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1.97653E-7 L -0.1073 0.35146 " pathEditMode="relative" ptsTypes="AA">
                                      <p:cBhvr>
                                        <p:cTn id="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9.88264E-8 L -0.03333 0.2856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1426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31748E-6 L 0.09757 0.21278 " pathEditMode="relative" ptsTypes="AA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44534E-6 L 0.11493 0.3653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7" y="182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5.74429E-7 L -0.3316 0.46078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80" y="230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98888E-6 L -0.03125 0.47869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23935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43422E-6 L 0.12448 0.16955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15" y="84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 animBg="1"/>
      <p:bldP spid="2" grpId="0" animBg="1"/>
      <p:bldP spid="4" grpId="0" animBg="1"/>
      <p:bldP spid="34" grpId="0" animBg="1"/>
      <p:bldP spid="35" grpId="0" animBg="1"/>
      <p:bldP spid="37" grpId="0" animBg="1"/>
      <p:bldP spid="5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Прямоугольник 12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4932361" y="326430"/>
            <a:ext cx="38877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Энергия связи</a:t>
            </a:r>
            <a:r>
              <a:rPr lang="ru-RU" dirty="0" smtClean="0"/>
              <a:t> — это минимальная </a:t>
            </a:r>
            <a:r>
              <a:rPr lang="ru-RU" dirty="0"/>
              <a:t>энергия, необходимая для </a:t>
            </a:r>
            <a:r>
              <a:rPr lang="ru-RU" dirty="0" err="1" smtClean="0"/>
              <a:t>расщепле-ния</a:t>
            </a:r>
            <a:r>
              <a:rPr lang="ru-RU" dirty="0" smtClean="0"/>
              <a:t> </a:t>
            </a:r>
            <a:r>
              <a:rPr lang="ru-RU" dirty="0"/>
              <a:t>ядра на отдельные </a:t>
            </a:r>
            <a:r>
              <a:rPr lang="ru-RU" dirty="0" smtClean="0"/>
              <a:t>нуклоны.</a:t>
            </a:r>
            <a:endParaRPr lang="ru-RU" dirty="0"/>
          </a:p>
        </p:txBody>
      </p:sp>
      <p:pic>
        <p:nvPicPr>
          <p:cNvPr id="3078" name="Picture 6" descr="http://eggs.net.ua/images/Albert_Einstein%2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567"/>
          <a:stretch/>
        </p:blipFill>
        <p:spPr bwMode="auto">
          <a:xfrm>
            <a:off x="323850" y="339725"/>
            <a:ext cx="3887788" cy="3934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20" name="Прямоугольник 119"/>
          <p:cNvSpPr/>
          <p:nvPr/>
        </p:nvSpPr>
        <p:spPr>
          <a:xfrm>
            <a:off x="1007604" y="4296967"/>
            <a:ext cx="252028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dirty="0" smtClean="0">
                <a:latin typeface="Calibri" pitchFamily="34" charset="0"/>
                <a:cs typeface="Calibri" pitchFamily="34" charset="0"/>
              </a:rPr>
              <a:t>Альб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е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рт Эйнштейн</a:t>
            </a: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dirty="0" smtClean="0">
                <a:latin typeface="Calibri" pitchFamily="34" charset="0"/>
                <a:cs typeface="Calibri" pitchFamily="34" charset="0"/>
              </a:rPr>
              <a:t>14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03. 1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879 </a:t>
            </a:r>
            <a:r>
              <a:rPr lang="vi-VN" sz="1600" dirty="0">
                <a:latin typeface="Calibri" pitchFamily="34" charset="0"/>
                <a:cs typeface="Calibri" pitchFamily="34" charset="0"/>
              </a:rPr>
              <a:t>—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18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04.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1955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932363" y="1301211"/>
            <a:ext cx="3820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Закон взаимосвязи массы и энергии:</a:t>
            </a:r>
            <a:endParaRPr lang="ru-RU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2" name="TextBox 121"/>
              <p:cNvSpPr txBox="1"/>
              <p:nvPr/>
            </p:nvSpPr>
            <p:spPr>
              <a:xfrm>
                <a:off x="6233841" y="1683796"/>
                <a:ext cx="12174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𝐸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22" name="TextBox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841" y="1683796"/>
                <a:ext cx="1217449" cy="40011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Скругленный прямоугольник 122"/>
          <p:cNvSpPr/>
          <p:nvPr/>
        </p:nvSpPr>
        <p:spPr>
          <a:xfrm>
            <a:off x="6233840" y="1683796"/>
            <a:ext cx="1217449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TextBox 124"/>
          <p:cNvSpPr txBox="1"/>
          <p:nvPr/>
        </p:nvSpPr>
        <p:spPr>
          <a:xfrm>
            <a:off x="4932361" y="2122471"/>
            <a:ext cx="3115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tx2"/>
                </a:solidFill>
              </a:rPr>
              <a:t>c</a:t>
            </a:r>
            <a:r>
              <a:rPr lang="en-US" i="1" dirty="0" smtClean="0"/>
              <a:t> </a:t>
            </a:r>
            <a:r>
              <a:rPr lang="en-US" dirty="0" smtClean="0"/>
              <a:t>— </a:t>
            </a:r>
            <a:r>
              <a:rPr lang="ru-RU" dirty="0" smtClean="0"/>
              <a:t>скорость света в вакууме.</a:t>
            </a:r>
            <a:endParaRPr lang="ru-RU" i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6" name="TextBox 125"/>
              <p:cNvSpPr txBox="1"/>
              <p:nvPr/>
            </p:nvSpPr>
            <p:spPr>
              <a:xfrm>
                <a:off x="4932365" y="3096657"/>
                <a:ext cx="388778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Если изменить энергию на величину </a:t>
                </a:r>
                <a14:m>
                  <m:oMath xmlns:m="http://schemas.openxmlformats.org/officeDocument/2006/math">
                    <m:r>
                      <a:rPr lang="ru-RU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∆</m:t>
                    </m:r>
                    <m:sSub>
                      <m:sSubPr>
                        <m:ctrlPr>
                          <a:rPr lang="ru-RU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ru-RU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ru-RU" dirty="0" smtClean="0"/>
                  <a:t>измениться масса на величину </a:t>
                </a:r>
                <a14:m>
                  <m:oMath xmlns:m="http://schemas.openxmlformats.org/officeDocument/2006/math">
                    <m:r>
                      <a:rPr lang="ru-RU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𝑚</m:t>
                    </m:r>
                  </m:oMath>
                </a14:m>
                <a:r>
                  <a:rPr lang="ru-RU" dirty="0" smtClean="0">
                    <a:solidFill>
                      <a:schemeClr val="tx2"/>
                    </a:solidFill>
                  </a:rPr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365" y="3096657"/>
                <a:ext cx="3887785" cy="92333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254" t="-3311" r="-2508" b="-99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7" name="Стрелка вниз 126"/>
          <p:cNvSpPr/>
          <p:nvPr/>
        </p:nvSpPr>
        <p:spPr>
          <a:xfrm>
            <a:off x="6626540" y="2557300"/>
            <a:ext cx="432048" cy="511995"/>
          </a:xfrm>
          <a:prstGeom prst="downArrow">
            <a:avLst>
              <a:gd name="adj1" fmla="val 50000"/>
              <a:gd name="adj2" fmla="val 6763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3" name="TextBox 132"/>
              <p:cNvSpPr txBox="1"/>
              <p:nvPr/>
            </p:nvSpPr>
            <p:spPr>
              <a:xfrm>
                <a:off x="6081554" y="3874439"/>
                <a:ext cx="15220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000" b="0" i="1" smtClean="0">
                          <a:latin typeface="Cambria Math"/>
                        </a:rPr>
                        <m:t>𝐸</m:t>
                      </m:r>
                      <m:r>
                        <a:rPr lang="en-US" sz="2000" b="0" i="1" smtClean="0">
                          <a:latin typeface="Cambria Math"/>
                        </a:rPr>
                        <m:t>=∆</m:t>
                      </m:r>
                      <m:r>
                        <a:rPr lang="en-US" sz="2000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33" name="TextBox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1554" y="3874439"/>
                <a:ext cx="1522020" cy="400110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1369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20" grpId="0"/>
      <p:bldP spid="121" grpId="0"/>
      <p:bldP spid="122" grpId="0" animBg="1"/>
      <p:bldP spid="123" grpId="0" animBg="1"/>
      <p:bldP spid="125" grpId="0"/>
      <p:bldP spid="126" grpId="0" animBg="1"/>
      <p:bldP spid="127" grpId="0" animBg="1"/>
      <p:bldP spid="1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932361" y="267494"/>
            <a:ext cx="38877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</a:t>
            </a:r>
            <a:r>
              <a:rPr lang="ru-RU" dirty="0"/>
              <a:t>всех элементов масса покоя ядра меньше, чем сумма масс покоя </a:t>
            </a:r>
            <a:r>
              <a:rPr lang="ru-RU" dirty="0" err="1" smtClean="0"/>
              <a:t>сос-тавляющих</a:t>
            </a:r>
            <a:r>
              <a:rPr lang="ru-RU" dirty="0" smtClean="0"/>
              <a:t> </a:t>
            </a:r>
            <a:r>
              <a:rPr lang="ru-RU" dirty="0"/>
              <a:t>его </a:t>
            </a:r>
            <a:r>
              <a:rPr lang="ru-RU" dirty="0" smtClean="0"/>
              <a:t>нуклонов.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5051554" y="1703830"/>
                <a:ext cx="3649397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𝑍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я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1554" y="1703830"/>
                <a:ext cx="3649397" cy="39074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013742" y="1256815"/>
            <a:ext cx="1725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Дефект массы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63295" y="1676744"/>
            <a:ext cx="3441154" cy="39074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163294" y="1676744"/>
            <a:ext cx="432048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>
            <a:stCxn id="14" idx="7"/>
          </p:cNvCxnSpPr>
          <p:nvPr/>
        </p:nvCxnSpPr>
        <p:spPr>
          <a:xfrm flipV="1">
            <a:off x="5532070" y="1598443"/>
            <a:ext cx="519496" cy="141573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TextBox 17"/>
              <p:cNvSpPr txBox="1"/>
              <p:nvPr/>
            </p:nvSpPr>
            <p:spPr>
              <a:xfrm>
                <a:off x="4927962" y="2108792"/>
                <a:ext cx="19482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я</m:t>
                        </m:r>
                      </m:sub>
                    </m:sSub>
                  </m:oMath>
                </a14:m>
                <a:r>
                  <a:rPr lang="ru-RU" dirty="0" smtClean="0"/>
                  <a:t> — масса ядра;</a:t>
                </a:r>
                <a:endParaRPr lang="ru-RU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7962" y="2108792"/>
                <a:ext cx="1948290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8197" r="-1875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TextBox 18"/>
              <p:cNvSpPr txBox="1"/>
              <p:nvPr/>
            </p:nvSpPr>
            <p:spPr>
              <a:xfrm>
                <a:off x="4935582" y="2478124"/>
                <a:ext cx="2301977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ru-RU" dirty="0" smtClean="0"/>
                  <a:t> — масса протона;</a:t>
                </a:r>
                <a:endParaRPr lang="ru-RU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5582" y="2478124"/>
                <a:ext cx="2301977" cy="390748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6250" r="-1857" b="-203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4935582" y="2847456"/>
                <a:ext cx="24320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ru-RU" dirty="0" smtClean="0"/>
                  <a:t> — масса нейтрона;</a:t>
                </a:r>
                <a:endParaRPr lang="ru-RU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5582" y="2847456"/>
                <a:ext cx="2432076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8197" r="-125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4935582" y="3179247"/>
                <a:ext cx="29448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𝑍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ru-RU" dirty="0" smtClean="0"/>
                  <a:t>— число протонов в ядре;</a:t>
                </a:r>
                <a:endParaRPr lang="ru-RU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5582" y="3179247"/>
                <a:ext cx="2944845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8333" r="-828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TextBox 21"/>
              <p:cNvSpPr txBox="1"/>
              <p:nvPr/>
            </p:nvSpPr>
            <p:spPr>
              <a:xfrm>
                <a:off x="4927962" y="3512428"/>
                <a:ext cx="41568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𝑁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𝑍</m:t>
                        </m:r>
                      </m:e>
                    </m:d>
                  </m:oMath>
                </a14:m>
                <a:r>
                  <a:rPr lang="ru-RU" dirty="0" smtClean="0"/>
                  <a:t> — число нейтронов в ядре.</a:t>
                </a:r>
                <a:endParaRPr lang="ru-RU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7962" y="3512428"/>
                <a:ext cx="4156844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t="-8197" r="-58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>
                <a:off x="6013742" y="3933053"/>
                <a:ext cx="1799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Если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↓ 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↓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742" y="3933053"/>
                <a:ext cx="1799082" cy="36933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0762" y="447128"/>
            <a:ext cx="3139538" cy="3969809"/>
          </a:xfrm>
          <a:prstGeom prst="rect">
            <a:avLst/>
          </a:prstGeom>
        </p:spPr>
      </p:pic>
      <p:grpSp>
        <p:nvGrpSpPr>
          <p:cNvPr id="30" name="Группа 29"/>
          <p:cNvGrpSpPr/>
          <p:nvPr/>
        </p:nvGrpSpPr>
        <p:grpSpPr>
          <a:xfrm>
            <a:off x="1093143" y="2824775"/>
            <a:ext cx="683646" cy="706242"/>
            <a:chOff x="350379" y="3559324"/>
            <a:chExt cx="706883" cy="730247"/>
          </a:xfrm>
        </p:grpSpPr>
        <p:sp>
          <p:nvSpPr>
            <p:cNvPr id="26" name="Овал 25"/>
            <p:cNvSpPr/>
            <p:nvPr/>
          </p:nvSpPr>
          <p:spPr>
            <a:xfrm>
              <a:off x="350379" y="3856890"/>
              <a:ext cx="429605" cy="429605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627657" y="3859966"/>
              <a:ext cx="429605" cy="429605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604420" y="3582318"/>
              <a:ext cx="429605" cy="429605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50379" y="3559324"/>
              <a:ext cx="429605" cy="429605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2713600" y="2234103"/>
            <a:ext cx="936104" cy="936104"/>
            <a:chOff x="2919264" y="3484113"/>
            <a:chExt cx="936104" cy="936104"/>
          </a:xfrm>
        </p:grpSpPr>
        <p:sp>
          <p:nvSpPr>
            <p:cNvPr id="36" name="Овал 35"/>
            <p:cNvSpPr/>
            <p:nvPr/>
          </p:nvSpPr>
          <p:spPr>
            <a:xfrm>
              <a:off x="2919264" y="3484113"/>
              <a:ext cx="936104" cy="93610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1" name="Группа 30"/>
            <p:cNvGrpSpPr/>
            <p:nvPr/>
          </p:nvGrpSpPr>
          <p:grpSpPr>
            <a:xfrm>
              <a:off x="3059832" y="3569556"/>
              <a:ext cx="706883" cy="730247"/>
              <a:chOff x="350379" y="3559324"/>
              <a:chExt cx="706883" cy="730247"/>
            </a:xfrm>
          </p:grpSpPr>
          <p:sp>
            <p:nvSpPr>
              <p:cNvPr id="32" name="Овал 31"/>
              <p:cNvSpPr/>
              <p:nvPr/>
            </p:nvSpPr>
            <p:spPr>
              <a:xfrm>
                <a:off x="350379" y="3856890"/>
                <a:ext cx="429605" cy="429605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Овал 32"/>
              <p:cNvSpPr/>
              <p:nvPr/>
            </p:nvSpPr>
            <p:spPr>
              <a:xfrm>
                <a:off x="627657" y="3859966"/>
                <a:ext cx="429605" cy="429605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Овал 33"/>
              <p:cNvSpPr/>
              <p:nvPr/>
            </p:nvSpPr>
            <p:spPr>
              <a:xfrm>
                <a:off x="604420" y="3582318"/>
                <a:ext cx="429605" cy="429605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Овал 34"/>
              <p:cNvSpPr/>
              <p:nvPr/>
            </p:nvSpPr>
            <p:spPr>
              <a:xfrm>
                <a:off x="350379" y="3559324"/>
                <a:ext cx="429605" cy="429605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97025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  <p:bldP spid="13" grpId="0" animBg="1"/>
      <p:bldP spid="14" grpId="0" animBg="1"/>
      <p:bldP spid="14" grpId="1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Прямая со стрелкой 44"/>
          <p:cNvCxnSpPr/>
          <p:nvPr/>
        </p:nvCxnSpPr>
        <p:spPr>
          <a:xfrm flipV="1">
            <a:off x="2987824" y="697927"/>
            <a:ext cx="2232248" cy="1740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2987824" y="1577616"/>
            <a:ext cx="1584176" cy="1965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 flipH="1">
            <a:off x="-205278" y="-135998"/>
            <a:ext cx="1213814" cy="917601"/>
            <a:chOff x="4400204" y="503361"/>
            <a:chExt cx="1006085" cy="740653"/>
          </a:xfrm>
        </p:grpSpPr>
        <p:sp>
          <p:nvSpPr>
            <p:cNvPr id="3" name="Полилиния 2"/>
            <p:cNvSpPr/>
            <p:nvPr/>
          </p:nvSpPr>
          <p:spPr>
            <a:xfrm rot="586204">
              <a:off x="4458437" y="503361"/>
              <a:ext cx="947852" cy="740653"/>
            </a:xfrm>
            <a:custGeom>
              <a:avLst/>
              <a:gdLst>
                <a:gd name="connsiteX0" fmla="*/ 1103970 w 1103970"/>
                <a:gd name="connsiteY0" fmla="*/ 0 h 903249"/>
                <a:gd name="connsiteX1" fmla="*/ 524107 w 1103970"/>
                <a:gd name="connsiteY1" fmla="*/ 178420 h 903249"/>
                <a:gd name="connsiteX2" fmla="*/ 691375 w 1103970"/>
                <a:gd name="connsiteY2" fmla="*/ 646771 h 903249"/>
                <a:gd name="connsiteX3" fmla="*/ 211873 w 1103970"/>
                <a:gd name="connsiteY3" fmla="*/ 412595 h 903249"/>
                <a:gd name="connsiteX4" fmla="*/ 256478 w 1103970"/>
                <a:gd name="connsiteY4" fmla="*/ 758283 h 903249"/>
                <a:gd name="connsiteX5" fmla="*/ 0 w 1103970"/>
                <a:gd name="connsiteY5" fmla="*/ 903249 h 903249"/>
                <a:gd name="connsiteX0" fmla="*/ 936701 w 936701"/>
                <a:gd name="connsiteY0" fmla="*/ 102317 h 737937"/>
                <a:gd name="connsiteX1" fmla="*/ 524107 w 936701"/>
                <a:gd name="connsiteY1" fmla="*/ 13108 h 737937"/>
                <a:gd name="connsiteX2" fmla="*/ 691375 w 936701"/>
                <a:gd name="connsiteY2" fmla="*/ 481459 h 737937"/>
                <a:gd name="connsiteX3" fmla="*/ 211873 w 936701"/>
                <a:gd name="connsiteY3" fmla="*/ 247283 h 737937"/>
                <a:gd name="connsiteX4" fmla="*/ 256478 w 936701"/>
                <a:gd name="connsiteY4" fmla="*/ 592971 h 737937"/>
                <a:gd name="connsiteX5" fmla="*/ 0 w 936701"/>
                <a:gd name="connsiteY5" fmla="*/ 737937 h 737937"/>
                <a:gd name="connsiteX0" fmla="*/ 947852 w 947852"/>
                <a:gd name="connsiteY0" fmla="*/ 82731 h 740653"/>
                <a:gd name="connsiteX1" fmla="*/ 524107 w 947852"/>
                <a:gd name="connsiteY1" fmla="*/ 15824 h 740653"/>
                <a:gd name="connsiteX2" fmla="*/ 691375 w 947852"/>
                <a:gd name="connsiteY2" fmla="*/ 484175 h 740653"/>
                <a:gd name="connsiteX3" fmla="*/ 211873 w 947852"/>
                <a:gd name="connsiteY3" fmla="*/ 249999 h 740653"/>
                <a:gd name="connsiteX4" fmla="*/ 256478 w 947852"/>
                <a:gd name="connsiteY4" fmla="*/ 595687 h 740653"/>
                <a:gd name="connsiteX5" fmla="*/ 0 w 947852"/>
                <a:gd name="connsiteY5" fmla="*/ 740653 h 74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7852" h="740653">
                  <a:moveTo>
                    <a:pt x="947852" y="82731"/>
                  </a:moveTo>
                  <a:cubicBezTo>
                    <a:pt x="692303" y="118043"/>
                    <a:pt x="566853" y="-51083"/>
                    <a:pt x="524107" y="15824"/>
                  </a:cubicBezTo>
                  <a:cubicBezTo>
                    <a:pt x="481361" y="82731"/>
                    <a:pt x="743414" y="445146"/>
                    <a:pt x="691375" y="484175"/>
                  </a:cubicBezTo>
                  <a:cubicBezTo>
                    <a:pt x="639336" y="523204"/>
                    <a:pt x="284356" y="231414"/>
                    <a:pt x="211873" y="249999"/>
                  </a:cubicBezTo>
                  <a:cubicBezTo>
                    <a:pt x="139390" y="268584"/>
                    <a:pt x="291790" y="513911"/>
                    <a:pt x="256478" y="595687"/>
                  </a:cubicBezTo>
                  <a:cubicBezTo>
                    <a:pt x="221166" y="677463"/>
                    <a:pt x="110583" y="709058"/>
                    <a:pt x="0" y="740653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400204" y="76165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i="1" dirty="0">
                  <a:solidFill>
                    <a:srgbClr val="00B050"/>
                  </a:solidFill>
                </a:rPr>
                <a:t>Е</a:t>
              </a:r>
            </a:p>
          </p:txBody>
        </p:sp>
      </p:grpSp>
      <p:sp>
        <p:nvSpPr>
          <p:cNvPr id="11" name="Овал 10"/>
          <p:cNvSpPr/>
          <p:nvPr/>
        </p:nvSpPr>
        <p:spPr>
          <a:xfrm>
            <a:off x="1540979" y="443725"/>
            <a:ext cx="1521927" cy="152192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8" name="Группа 37"/>
          <p:cNvGrpSpPr/>
          <p:nvPr/>
        </p:nvGrpSpPr>
        <p:grpSpPr>
          <a:xfrm>
            <a:off x="1690998" y="551729"/>
            <a:ext cx="720080" cy="720081"/>
            <a:chOff x="3131840" y="701116"/>
            <a:chExt cx="574490" cy="574490"/>
          </a:xfrm>
        </p:grpSpPr>
        <p:sp>
          <p:nvSpPr>
            <p:cNvPr id="39" name="Овал 38"/>
            <p:cNvSpPr/>
            <p:nvPr/>
          </p:nvSpPr>
          <p:spPr>
            <a:xfrm>
              <a:off x="3131840" y="701116"/>
              <a:ext cx="574490" cy="57449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3135681" y="751611"/>
                  <a:ext cx="566808" cy="4734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32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32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32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32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32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35681" y="751611"/>
                  <a:ext cx="566808" cy="473499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Группа 40"/>
          <p:cNvGrpSpPr/>
          <p:nvPr/>
        </p:nvGrpSpPr>
        <p:grpSpPr>
          <a:xfrm>
            <a:off x="2032288" y="1130551"/>
            <a:ext cx="720080" cy="720081"/>
            <a:chOff x="3131840" y="701116"/>
            <a:chExt cx="574490" cy="574490"/>
          </a:xfrm>
        </p:grpSpPr>
        <p:sp>
          <p:nvSpPr>
            <p:cNvPr id="42" name="Овал 41"/>
            <p:cNvSpPr/>
            <p:nvPr/>
          </p:nvSpPr>
          <p:spPr>
            <a:xfrm>
              <a:off x="3131840" y="701116"/>
              <a:ext cx="574490" cy="5744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3135681" y="751611"/>
                  <a:ext cx="566808" cy="4734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32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32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32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32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sz="32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35681" y="751611"/>
                  <a:ext cx="566808" cy="473499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Группа 17"/>
          <p:cNvGrpSpPr/>
          <p:nvPr/>
        </p:nvGrpSpPr>
        <p:grpSpPr>
          <a:xfrm>
            <a:off x="1695812" y="551728"/>
            <a:ext cx="720080" cy="720081"/>
            <a:chOff x="3131840" y="701116"/>
            <a:chExt cx="574490" cy="574490"/>
          </a:xfrm>
        </p:grpSpPr>
        <p:sp>
          <p:nvSpPr>
            <p:cNvPr id="19" name="Овал 18"/>
            <p:cNvSpPr/>
            <p:nvPr/>
          </p:nvSpPr>
          <p:spPr>
            <a:xfrm>
              <a:off x="3131840" y="701116"/>
              <a:ext cx="574490" cy="57449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3135681" y="751611"/>
                  <a:ext cx="566808" cy="4734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32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32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32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32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32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35681" y="751611"/>
                  <a:ext cx="566808" cy="473499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Группа 32"/>
          <p:cNvGrpSpPr/>
          <p:nvPr/>
        </p:nvGrpSpPr>
        <p:grpSpPr>
          <a:xfrm>
            <a:off x="2032287" y="1130550"/>
            <a:ext cx="720080" cy="720081"/>
            <a:chOff x="3131840" y="701116"/>
            <a:chExt cx="574490" cy="574490"/>
          </a:xfrm>
        </p:grpSpPr>
        <p:sp>
          <p:nvSpPr>
            <p:cNvPr id="34" name="Овал 33"/>
            <p:cNvSpPr/>
            <p:nvPr/>
          </p:nvSpPr>
          <p:spPr>
            <a:xfrm>
              <a:off x="3131840" y="701116"/>
              <a:ext cx="574490" cy="5744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3135681" y="751611"/>
                  <a:ext cx="566808" cy="4734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32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32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32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32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sz="32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35681" y="751611"/>
                  <a:ext cx="566808" cy="473499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6" name="TextBox 35"/>
          <p:cNvSpPr txBox="1"/>
          <p:nvPr/>
        </p:nvSpPr>
        <p:spPr>
          <a:xfrm>
            <a:off x="3294633" y="833664"/>
            <a:ext cx="1479892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669835" y="1121260"/>
                <a:ext cx="853632" cy="6528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3600" b="1" i="1" spc="50" smtClean="0">
                              <a:ln w="11430">
                                <a:solidFill>
                                  <a:srgbClr val="002060"/>
                                </a:solidFill>
                              </a:ln>
                              <a:gradFill>
                                <a:gsLst>
                                  <a:gs pos="25000">
                                    <a:schemeClr val="accent2">
                                      <a:satMod val="155000"/>
                                    </a:schemeClr>
                                  </a:gs>
                                  <a:gs pos="100000">
                                    <a:schemeClr val="accent2">
                                      <a:shade val="45000"/>
                                      <a:satMod val="165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3600" b="1" i="1" spc="50" smtClean="0">
                              <a:ln w="11430">
                                <a:solidFill>
                                  <a:srgbClr val="002060"/>
                                </a:solidFill>
                              </a:ln>
                              <a:gradFill>
                                <a:gsLst>
                                  <a:gs pos="25000">
                                    <a:schemeClr val="accent2">
                                      <a:satMod val="155000"/>
                                    </a:schemeClr>
                                  </a:gs>
                                  <a:gs pos="100000">
                                    <a:schemeClr val="accent2">
                                      <a:shade val="45000"/>
                                      <a:satMod val="165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3600" b="1" i="1" spc="50" smtClean="0">
                              <a:ln w="11430">
                                <a:solidFill>
                                  <a:srgbClr val="002060"/>
                                </a:solidFill>
                              </a:ln>
                              <a:gradFill>
                                <a:gsLst>
                                  <a:gs pos="25000">
                                    <a:schemeClr val="accent2">
                                      <a:satMod val="155000"/>
                                    </a:schemeClr>
                                  </a:gs>
                                  <a:gs pos="100000">
                                    <a:schemeClr val="accent2">
                                      <a:shade val="45000"/>
                                      <a:satMod val="165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  <a:latin typeface="Cambria Math"/>
                            </a:rPr>
                            <m:t>2</m:t>
                          </m:r>
                        </m:sup>
                        <m:e>
                          <m:r>
                            <a:rPr lang="en-US" sz="3600" b="1" i="1" spc="50" smtClean="0">
                              <a:ln w="11430">
                                <a:solidFill>
                                  <a:srgbClr val="002060"/>
                                </a:solidFill>
                              </a:ln>
                              <a:gradFill>
                                <a:gsLst>
                                  <a:gs pos="25000">
                                    <a:schemeClr val="accent2">
                                      <a:satMod val="155000"/>
                                    </a:schemeClr>
                                  </a:gs>
                                  <a:gs pos="100000">
                                    <a:schemeClr val="accent2">
                                      <a:shade val="45000"/>
                                      <a:satMod val="165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𝐷</m:t>
                          </m:r>
                        </m:e>
                      </m:sPre>
                    </m:oMath>
                  </m:oMathPara>
                </a14:m>
                <a:endParaRPr lang="ru-RU" sz="3600" b="1" spc="50" dirty="0">
                  <a:ln w="11430">
                    <a:solidFill>
                      <a:srgbClr val="002060"/>
                    </a:solidFill>
                  </a:ln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835" y="1121260"/>
                <a:ext cx="853632" cy="652871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b="-65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7" name="TextBox 56"/>
              <p:cNvSpPr txBox="1"/>
              <p:nvPr/>
            </p:nvSpPr>
            <p:spPr>
              <a:xfrm>
                <a:off x="6392562" y="357149"/>
                <a:ext cx="2413353" cy="423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=1,0073 </m:t>
                      </m:r>
                      <m:r>
                        <a:rPr lang="ru-RU" sz="2000" b="0" i="1" smtClean="0">
                          <a:latin typeface="Cambria Math"/>
                        </a:rPr>
                        <m:t>а. е. м.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2562" y="357149"/>
                <a:ext cx="2413353" cy="423770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b="-57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8" name="TextBox 57"/>
              <p:cNvSpPr txBox="1"/>
              <p:nvPr/>
            </p:nvSpPr>
            <p:spPr>
              <a:xfrm>
                <a:off x="6402693" y="780285"/>
                <a:ext cx="24174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=1,0087 </m:t>
                      </m:r>
                      <m:r>
                        <a:rPr lang="ru-RU" sz="2000" b="0" i="1" smtClean="0">
                          <a:latin typeface="Cambria Math"/>
                        </a:rPr>
                        <m:t>а. е. м.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2693" y="780285"/>
                <a:ext cx="2417457" cy="400110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9" name="TextBox 58"/>
              <p:cNvSpPr txBox="1"/>
              <p:nvPr/>
            </p:nvSpPr>
            <p:spPr>
              <a:xfrm>
                <a:off x="6374287" y="1208517"/>
                <a:ext cx="243162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𝐷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=2,0141 </m:t>
                      </m:r>
                      <m:r>
                        <a:rPr lang="ru-RU" sz="2000" b="0" i="1" smtClean="0">
                          <a:latin typeface="Cambria Math"/>
                        </a:rPr>
                        <m:t>а. е. м.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4287" y="1208517"/>
                <a:ext cx="2431628" cy="400110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0" name="TextBox 59"/>
              <p:cNvSpPr txBox="1"/>
              <p:nvPr/>
            </p:nvSpPr>
            <p:spPr>
              <a:xfrm>
                <a:off x="323850" y="2787774"/>
                <a:ext cx="698819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=1∙1,0073+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2−1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∙1,0087−2,0141=0,0019 </m:t>
                      </m:r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а. е. м.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2787774"/>
                <a:ext cx="6988195" cy="400110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2" name="TextBox 61"/>
              <p:cNvSpPr txBox="1"/>
              <p:nvPr/>
            </p:nvSpPr>
            <p:spPr>
              <a:xfrm>
                <a:off x="5496420" y="1602672"/>
                <a:ext cx="33237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000" b="0" i="1" smtClean="0">
                        <a:latin typeface="Cambria Math"/>
                      </a:rPr>
                      <m:t>1 а. е. м. =1,6605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ru-RU" sz="20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ru-RU" sz="2000" b="0" i="1" smtClean="0">
                            <a:latin typeface="Cambria Math"/>
                            <a:ea typeface="Cambria Math"/>
                          </a:rPr>
                          <m:t>−27</m:t>
                        </m:r>
                      </m:sup>
                    </m:sSup>
                    <m:r>
                      <a:rPr lang="ru-RU" sz="2000" b="0" i="1" smtClean="0">
                        <a:latin typeface="Cambria Math"/>
                        <a:ea typeface="Cambria Math"/>
                      </a:rPr>
                      <m:t> кг</m:t>
                    </m:r>
                  </m:oMath>
                </a14:m>
                <a:r>
                  <a:rPr lang="ru-RU" sz="2000" dirty="0" smtClean="0"/>
                  <a:t>.</a:t>
                </a:r>
                <a:endParaRPr lang="ru-RU" sz="2000" dirty="0"/>
              </a:p>
            </p:txBody>
          </p:sp>
        </mc:Choice>
        <mc:Fallback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6420" y="1602672"/>
                <a:ext cx="3323730" cy="400110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t="-7576" r="-1101" b="-257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3" name="TextBox 62"/>
              <p:cNvSpPr txBox="1"/>
              <p:nvPr/>
            </p:nvSpPr>
            <p:spPr>
              <a:xfrm>
                <a:off x="323850" y="3435846"/>
                <a:ext cx="56687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=0,0019∙1,6605∙</m:t>
                      </m:r>
                      <m:sSup>
                        <m:sSupPr>
                          <m:ctrlPr>
                            <a:rPr lang="ru-RU" sz="2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−27</m:t>
                          </m:r>
                        </m:sup>
                      </m:sSup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=0,0032∙</m:t>
                      </m:r>
                      <m:sSup>
                        <m:sSupPr>
                          <m:ctrlPr>
                            <a:rPr lang="ru-RU" sz="2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−27</m:t>
                          </m:r>
                        </m:sup>
                      </m:sSup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кг.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3435846"/>
                <a:ext cx="5668731" cy="400110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6" name="TextBox 65"/>
              <p:cNvSpPr txBox="1"/>
              <p:nvPr/>
            </p:nvSpPr>
            <p:spPr>
              <a:xfrm>
                <a:off x="317652" y="4062183"/>
                <a:ext cx="60254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св</m:t>
                          </m:r>
                        </m:sub>
                      </m:sSub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=0,0032</m:t>
                      </m:r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−27</m:t>
                          </m:r>
                        </m:sup>
                      </m:sSup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20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ru-RU" sz="20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3∙</m:t>
                              </m:r>
                              <m:sSup>
                                <m:sSupPr>
                                  <m:ctrlPr>
                                    <a:rPr lang="ru-RU" sz="20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ru-RU" sz="20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ru-RU" sz="20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8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=0,0288∙</m:t>
                      </m:r>
                      <m:sSup>
                        <m:sSupPr>
                          <m:ctrlP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−11</m:t>
                          </m:r>
                        </m:sup>
                      </m:sSup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Дж.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52" y="4062183"/>
                <a:ext cx="6025432" cy="400110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7" name="TextBox 66"/>
              <p:cNvSpPr txBox="1"/>
              <p:nvPr/>
            </p:nvSpPr>
            <p:spPr>
              <a:xfrm>
                <a:off x="6782641" y="2159761"/>
                <a:ext cx="15890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св</m:t>
                          </m:r>
                        </m:sub>
                      </m:sSub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2641" y="2159761"/>
                <a:ext cx="1589025" cy="400110"/>
              </a:xfrm>
              <a:prstGeom prst="rect">
                <a:avLst/>
              </a:prstGeom>
              <a:blipFill rotWithShape="1">
                <a:blip r:embed="rId1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Скругленный прямоугольник 67"/>
          <p:cNvSpPr/>
          <p:nvPr/>
        </p:nvSpPr>
        <p:spPr>
          <a:xfrm>
            <a:off x="6782641" y="2159761"/>
            <a:ext cx="1520828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033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6739E-6 L 0.21459 0.16708 " pathEditMode="relative" ptsTypes="AA">
                                      <p:cBhvr>
                                        <p:cTn id="2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6.18901E-6 L 0.38889 -0.04107 " pathEditMode="relative" ptsTypes="AA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45679E-6 L 0.27778 0.0561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89" y="28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6" grpId="0"/>
      <p:bldP spid="37" grpId="0" animBg="1"/>
      <p:bldP spid="57" grpId="0" animBg="1"/>
      <p:bldP spid="58" grpId="0" animBg="1"/>
      <p:bldP spid="59" grpId="0" animBg="1"/>
      <p:bldP spid="60" grpId="0" animBg="1"/>
      <p:bldP spid="62" grpId="0" animBg="1"/>
      <p:bldP spid="63" grpId="0" animBg="1"/>
      <p:bldP spid="66" grpId="0" animBg="1"/>
      <p:bldP spid="67" grpId="0" animBg="1"/>
      <p:bldP spid="6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трелка вверх 23"/>
          <p:cNvSpPr/>
          <p:nvPr/>
        </p:nvSpPr>
        <p:spPr>
          <a:xfrm>
            <a:off x="6652622" y="1505208"/>
            <a:ext cx="591283" cy="1264488"/>
          </a:xfrm>
          <a:prstGeom prst="upArrow">
            <a:avLst>
              <a:gd name="adj1" fmla="val 50000"/>
              <a:gd name="adj2" fmla="val 93414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331640" y="2952214"/>
            <a:ext cx="1337715" cy="13377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5580112" y="1698336"/>
            <a:ext cx="2736304" cy="2675429"/>
            <a:chOff x="5220072" y="1203598"/>
            <a:chExt cx="3276600" cy="3107477"/>
          </a:xfrm>
        </p:grpSpPr>
        <p:pic>
          <p:nvPicPr>
            <p:cNvPr id="6" name="Picture 2" descr="http://bioresurse.ru/images/ugol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072" y="2234625"/>
              <a:ext cx="3276600" cy="2076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http://animashki.kak2z.org/pic/31/animashki-ogon-118.gif"/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6264" y="1203598"/>
              <a:ext cx="1944216" cy="19997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Группа 13"/>
          <p:cNvGrpSpPr/>
          <p:nvPr/>
        </p:nvGrpSpPr>
        <p:grpSpPr>
          <a:xfrm>
            <a:off x="-7295" y="3223984"/>
            <a:ext cx="571502" cy="532710"/>
            <a:chOff x="1016724" y="2470745"/>
            <a:chExt cx="571502" cy="532710"/>
          </a:xfrm>
        </p:grpSpPr>
        <p:sp>
          <p:nvSpPr>
            <p:cNvPr id="15" name="Овал 14"/>
            <p:cNvSpPr/>
            <p:nvPr/>
          </p:nvSpPr>
          <p:spPr>
            <a:xfrm>
              <a:off x="1036120" y="2470745"/>
              <a:ext cx="532710" cy="53271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6" name="Прямоугольник 15"/>
                <p:cNvSpPr/>
                <p:nvPr/>
              </p:nvSpPr>
              <p:spPr>
                <a:xfrm>
                  <a:off x="1016724" y="2504504"/>
                  <a:ext cx="571502" cy="46519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6" name="Прямоугольник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724" y="2504504"/>
                  <a:ext cx="571502" cy="465192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Группа 17"/>
          <p:cNvGrpSpPr/>
          <p:nvPr/>
        </p:nvGrpSpPr>
        <p:grpSpPr>
          <a:xfrm>
            <a:off x="-32976" y="2769696"/>
            <a:ext cx="577787" cy="532710"/>
            <a:chOff x="2173197" y="2740140"/>
            <a:chExt cx="577787" cy="532710"/>
          </a:xfrm>
        </p:grpSpPr>
        <p:sp>
          <p:nvSpPr>
            <p:cNvPr id="11" name="Овал 10"/>
            <p:cNvSpPr/>
            <p:nvPr/>
          </p:nvSpPr>
          <p:spPr>
            <a:xfrm>
              <a:off x="2195736" y="2740140"/>
              <a:ext cx="532710" cy="53271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7" name="Прямоугольник 16"/>
                <p:cNvSpPr/>
                <p:nvPr/>
              </p:nvSpPr>
              <p:spPr>
                <a:xfrm>
                  <a:off x="2173197" y="2773899"/>
                  <a:ext cx="577787" cy="46519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7" name="Прямоугольник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3197" y="2773899"/>
                  <a:ext cx="577787" cy="465192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Группа 18"/>
          <p:cNvGrpSpPr/>
          <p:nvPr/>
        </p:nvGrpSpPr>
        <p:grpSpPr>
          <a:xfrm>
            <a:off x="0" y="4266541"/>
            <a:ext cx="577787" cy="532710"/>
            <a:chOff x="2173197" y="2740140"/>
            <a:chExt cx="577787" cy="532710"/>
          </a:xfrm>
        </p:grpSpPr>
        <p:sp>
          <p:nvSpPr>
            <p:cNvPr id="20" name="Овал 19"/>
            <p:cNvSpPr/>
            <p:nvPr/>
          </p:nvSpPr>
          <p:spPr>
            <a:xfrm>
              <a:off x="2195736" y="2740140"/>
              <a:ext cx="532710" cy="53271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1" name="Прямоугольник 20"/>
                <p:cNvSpPr/>
                <p:nvPr/>
              </p:nvSpPr>
              <p:spPr>
                <a:xfrm>
                  <a:off x="2173197" y="2773899"/>
                  <a:ext cx="577787" cy="46519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1" name="Прямоугольник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3197" y="2773899"/>
                  <a:ext cx="577787" cy="465192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b="-129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Группа 12"/>
          <p:cNvGrpSpPr/>
          <p:nvPr/>
        </p:nvGrpSpPr>
        <p:grpSpPr>
          <a:xfrm>
            <a:off x="-16253" y="3722935"/>
            <a:ext cx="571502" cy="532710"/>
            <a:chOff x="1016724" y="2470745"/>
            <a:chExt cx="571502" cy="532710"/>
          </a:xfrm>
        </p:grpSpPr>
        <p:sp>
          <p:nvSpPr>
            <p:cNvPr id="10" name="Овал 9"/>
            <p:cNvSpPr/>
            <p:nvPr/>
          </p:nvSpPr>
          <p:spPr>
            <a:xfrm>
              <a:off x="1036120" y="2470745"/>
              <a:ext cx="532710" cy="53271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2" name="Прямоугольник 11"/>
                <p:cNvSpPr/>
                <p:nvPr/>
              </p:nvSpPr>
              <p:spPr>
                <a:xfrm>
                  <a:off x="1016724" y="2504504"/>
                  <a:ext cx="571502" cy="46519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2" name="Прямоугольник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724" y="2504504"/>
                  <a:ext cx="571502" cy="465192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3" name="Стрелка вверх 22"/>
          <p:cNvSpPr/>
          <p:nvPr/>
        </p:nvSpPr>
        <p:spPr>
          <a:xfrm>
            <a:off x="1704855" y="1514092"/>
            <a:ext cx="591283" cy="1264488"/>
          </a:xfrm>
          <a:prstGeom prst="upArrow">
            <a:avLst>
              <a:gd name="adj1" fmla="val 50000"/>
              <a:gd name="adj2" fmla="val 93414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1527129" y="483070"/>
                <a:ext cx="94673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glow" dir="tl">
                    <a:rot lat="0" lon="0" rev="5400000"/>
                  </a:lightRig>
                </a:scene3d>
                <a:sp3d contourW="12700">
                  <a:bevelT w="25400" h="25400"/>
                  <a:contourClr>
                    <a:schemeClr val="accent6">
                      <a:shade val="73000"/>
                    </a:schemeClr>
                  </a:contourClr>
                </a:sp3d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4800" b="1" i="1" smtClean="0">
                              <a:ln w="11430"/>
                              <a:gradFill>
                                <a:gsLst>
                                  <a:gs pos="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  <a:gs pos="2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50000">
                                    <a:schemeClr val="accent6">
                                      <a:shade val="89000"/>
                                      <a:satMod val="110000"/>
                                    </a:schemeClr>
                                  </a:gs>
                                  <a:gs pos="7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10000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80000" dist="40000" dir="5040000" algn="tl">
                                  <a:srgbClr val="000000">
                                    <a:alpha val="30000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4800" b="1" i="1" smtClean="0">
                              <a:ln w="11430"/>
                              <a:gradFill>
                                <a:gsLst>
                                  <a:gs pos="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  <a:gs pos="2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50000">
                                    <a:schemeClr val="accent6">
                                      <a:shade val="89000"/>
                                      <a:satMod val="110000"/>
                                    </a:schemeClr>
                                  </a:gs>
                                  <a:gs pos="7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10000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80000" dist="40000" dir="5040000" algn="tl">
                                  <a:srgbClr val="000000">
                                    <a:alpha val="30000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4800" b="1" i="1" smtClean="0">
                              <a:ln w="11430"/>
                              <a:gradFill>
                                <a:gsLst>
                                  <a:gs pos="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  <a:gs pos="2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50000">
                                    <a:schemeClr val="accent6">
                                      <a:shade val="89000"/>
                                      <a:satMod val="110000"/>
                                    </a:schemeClr>
                                  </a:gs>
                                  <a:gs pos="7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10000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80000" dist="40000" dir="5040000" algn="tl">
                                  <a:srgbClr val="000000">
                                    <a:alpha val="30000"/>
                                  </a:srgbClr>
                                </a:outerShdw>
                              </a:effectLst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4800" b="1" dirty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7129" y="483070"/>
                <a:ext cx="946733" cy="83099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b="-21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TextBox 25"/>
              <p:cNvSpPr txBox="1"/>
              <p:nvPr/>
            </p:nvSpPr>
            <p:spPr>
              <a:xfrm>
                <a:off x="6474896" y="483070"/>
                <a:ext cx="94673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glow" dir="tl">
                    <a:rot lat="0" lon="0" rev="5400000"/>
                  </a:lightRig>
                </a:scene3d>
                <a:sp3d contourW="12700">
                  <a:bevelT w="25400" h="25400"/>
                  <a:contourClr>
                    <a:schemeClr val="accent6">
                      <a:shade val="73000"/>
                    </a:schemeClr>
                  </a:contourClr>
                </a:sp3d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4800" b="1" i="1" smtClean="0">
                              <a:ln w="11430"/>
                              <a:gradFill>
                                <a:gsLst>
                                  <a:gs pos="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  <a:gs pos="2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50000">
                                    <a:schemeClr val="accent6">
                                      <a:shade val="89000"/>
                                      <a:satMod val="110000"/>
                                    </a:schemeClr>
                                  </a:gs>
                                  <a:gs pos="7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10000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80000" dist="40000" dir="5040000" algn="tl">
                                  <a:srgbClr val="000000">
                                    <a:alpha val="30000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4800" b="1" i="1" smtClean="0">
                              <a:ln w="11430"/>
                              <a:gradFill>
                                <a:gsLst>
                                  <a:gs pos="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  <a:gs pos="2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50000">
                                    <a:schemeClr val="accent6">
                                      <a:shade val="89000"/>
                                      <a:satMod val="110000"/>
                                    </a:schemeClr>
                                  </a:gs>
                                  <a:gs pos="7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10000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80000" dist="40000" dir="5040000" algn="tl">
                                  <a:srgbClr val="000000">
                                    <a:alpha val="30000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4800" b="1" i="1" smtClean="0">
                              <a:ln w="11430"/>
                              <a:gradFill>
                                <a:gsLst>
                                  <a:gs pos="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  <a:gs pos="2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50000">
                                    <a:schemeClr val="accent6">
                                      <a:shade val="89000"/>
                                      <a:satMod val="110000"/>
                                    </a:schemeClr>
                                  </a:gs>
                                  <a:gs pos="7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10000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80000" dist="40000" dir="5040000" algn="tl">
                                  <a:srgbClr val="000000">
                                    <a:alpha val="30000"/>
                                  </a:srgbClr>
                                </a:outerShdw>
                              </a:effectLst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4800" b="1" dirty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4896" y="483070"/>
                <a:ext cx="946733" cy="83099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b="-21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2667350" y="3621072"/>
            <a:ext cx="900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Гелий</a:t>
            </a:r>
          </a:p>
          <a:p>
            <a:pPr algn="ctr"/>
            <a:r>
              <a:rPr lang="en-US" i="1" dirty="0" smtClean="0"/>
              <a:t>m</a:t>
            </a:r>
            <a:r>
              <a:rPr lang="en-US" dirty="0" smtClean="0"/>
              <a:t> = 1 </a:t>
            </a:r>
            <a:r>
              <a:rPr lang="ru-RU" dirty="0" smtClean="0"/>
              <a:t>г.</a:t>
            </a:r>
            <a:endParaRPr lang="ru-RU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4788024" y="3637963"/>
            <a:ext cx="1013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Уголь</a:t>
            </a:r>
          </a:p>
          <a:p>
            <a:pPr algn="ctr"/>
            <a:r>
              <a:rPr lang="en-US" i="1" dirty="0" smtClean="0"/>
              <a:t>m</a:t>
            </a:r>
            <a:r>
              <a:rPr lang="en-US" dirty="0" smtClean="0"/>
              <a:t> = </a:t>
            </a:r>
            <a:r>
              <a:rPr lang="ru-RU" dirty="0" smtClean="0"/>
              <a:t>50</a:t>
            </a:r>
            <a:r>
              <a:rPr lang="en-US" dirty="0" smtClean="0"/>
              <a:t> </a:t>
            </a:r>
            <a:r>
              <a:rPr lang="ru-RU" dirty="0" smtClean="0"/>
              <a:t>т.</a:t>
            </a:r>
            <a:endParaRPr lang="ru-RU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4297184" y="449063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=</a:t>
            </a:r>
            <a:endParaRPr lang="ru-RU" sz="1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744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45679E-6 L 0.18073 0.06389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8" y="3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82716E-6 L 0.15955 0.0463 " pathEditMode="relative" ptsTypes="AA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71605E-6 L 0.22639 -0.09352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19" y="-46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83951E-6 L 0.20069 -0.12932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5" y="-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250"/>
                            </p:stCondLst>
                            <p:childTnLst>
                              <p:par>
                                <p:cTn id="4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58025E-6 L 0.21042 3.58025E-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21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58025E-6 L -0.18906 3.58025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2" grpId="0" animBg="1"/>
      <p:bldP spid="23" grpId="0" animBg="1"/>
      <p:bldP spid="25" grpId="0" animBg="1"/>
      <p:bldP spid="25" grpId="1" animBg="1"/>
      <p:bldP spid="26" grpId="0" animBg="1"/>
      <p:bldP spid="26" grpId="1" animBg="1"/>
      <p:bldP spid="27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918927" y="270166"/>
            <a:ext cx="38877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Удельная энергия связи</a:t>
            </a:r>
            <a:r>
              <a:rPr lang="ru-RU" sz="2000" dirty="0" smtClean="0"/>
              <a:t> — это средняя </a:t>
            </a:r>
            <a:r>
              <a:rPr lang="ru-RU" sz="2000" dirty="0"/>
              <a:t>энергия связи, </a:t>
            </a:r>
            <a:r>
              <a:rPr lang="ru-RU" sz="2000" dirty="0" smtClean="0"/>
              <a:t>приходя-</a:t>
            </a:r>
            <a:r>
              <a:rPr lang="ru-RU" sz="2000" dirty="0" err="1" smtClean="0"/>
              <a:t>щаяся</a:t>
            </a:r>
            <a:r>
              <a:rPr lang="ru-RU" sz="2000" dirty="0" smtClean="0"/>
              <a:t> </a:t>
            </a:r>
            <a:r>
              <a:rPr lang="ru-RU" sz="2000" dirty="0"/>
              <a:t>на один </a:t>
            </a:r>
            <a:r>
              <a:rPr lang="ru-RU" sz="2000" dirty="0" smtClean="0"/>
              <a:t>нуклон.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422" y="624474"/>
            <a:ext cx="4176464" cy="417624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6222806" y="1390897"/>
                <a:ext cx="1280030" cy="666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ru-RU" sz="200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св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ru-RU" sz="2000" b="0" i="1" smtClean="0">
                                  <a:latin typeface="Cambria Math"/>
                                  <a:ea typeface="Cambria Math"/>
                                </a:rPr>
                                <m:t>св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806" y="1390897"/>
                <a:ext cx="1280030" cy="66652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Скругленный прямоугольник 8"/>
          <p:cNvSpPr/>
          <p:nvPr/>
        </p:nvSpPr>
        <p:spPr>
          <a:xfrm>
            <a:off x="6295373" y="1419622"/>
            <a:ext cx="1161768" cy="63780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323850" y="255142"/>
                <a:ext cx="22070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ru-RU" b="0" i="1" smtClean="0">
                              <a:latin typeface="Cambria Math"/>
                            </a:rPr>
                            <m:t>св</m:t>
                          </m:r>
                        </m:sub>
                      </m:sSub>
                      <m:r>
                        <a:rPr lang="ru-RU" b="0" i="1" smtClean="0">
                          <a:latin typeface="Cambria Math"/>
                        </a:rPr>
                        <m:t>/</m:t>
                      </m:r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, МэВ/нуклон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255142"/>
                <a:ext cx="2207079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4025620" y="380809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</a:t>
            </a:r>
            <a:endParaRPr lang="ru-RU" i="1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4918927" y="1932622"/>
            <a:ext cx="2879998" cy="226107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5578" y="2214081"/>
            <a:ext cx="1338405" cy="229966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183087" y="2366161"/>
            <a:ext cx="2592288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solidFill>
                  <a:schemeClr val="bg1"/>
                </a:solidFill>
                <a:latin typeface="Monotype Corsiva" pitchFamily="66" charset="0"/>
              </a:rPr>
              <a:t>Процессы деления </a:t>
            </a:r>
            <a:r>
              <a:rPr lang="ru-RU" sz="1700" dirty="0" smtClean="0">
                <a:solidFill>
                  <a:schemeClr val="bg1"/>
                </a:solidFill>
                <a:latin typeface="Monotype Corsiva" pitchFamily="66" charset="0"/>
              </a:rPr>
              <a:t>тяжелых</a:t>
            </a:r>
          </a:p>
          <a:p>
            <a:r>
              <a:rPr lang="ru-RU" sz="1700" dirty="0" smtClean="0">
                <a:solidFill>
                  <a:schemeClr val="bg1"/>
                </a:solidFill>
                <a:latin typeface="Monotype Corsiva" pitchFamily="66" charset="0"/>
              </a:rPr>
              <a:t>ядер </a:t>
            </a:r>
            <a:r>
              <a:rPr lang="ru-RU" sz="1700" dirty="0">
                <a:solidFill>
                  <a:schemeClr val="bg1"/>
                </a:solidFill>
                <a:latin typeface="Monotype Corsiva" pitchFamily="66" charset="0"/>
              </a:rPr>
              <a:t>и синтеза </a:t>
            </a:r>
            <a:r>
              <a:rPr lang="ru-RU" sz="1700" dirty="0" smtClean="0">
                <a:solidFill>
                  <a:schemeClr val="bg1"/>
                </a:solidFill>
                <a:latin typeface="Monotype Corsiva" pitchFamily="66" charset="0"/>
              </a:rPr>
              <a:t>легких </a:t>
            </a:r>
            <a:r>
              <a:rPr lang="ru-RU" sz="1700" dirty="0" err="1" smtClean="0">
                <a:solidFill>
                  <a:schemeClr val="bg1"/>
                </a:solidFill>
                <a:latin typeface="Monotype Corsiva" pitchFamily="66" charset="0"/>
              </a:rPr>
              <a:t>явля</a:t>
            </a:r>
            <a:r>
              <a:rPr lang="ru-RU" sz="1700" dirty="0" smtClean="0">
                <a:solidFill>
                  <a:schemeClr val="bg1"/>
                </a:solidFill>
                <a:latin typeface="Monotype Corsiva" pitchFamily="66" charset="0"/>
              </a:rPr>
              <a:t>-</a:t>
            </a:r>
          </a:p>
          <a:p>
            <a:r>
              <a:rPr lang="ru-RU" sz="1700" dirty="0" err="1" smtClean="0">
                <a:solidFill>
                  <a:schemeClr val="bg1"/>
                </a:solidFill>
                <a:latin typeface="Monotype Corsiva" pitchFamily="66" charset="0"/>
              </a:rPr>
              <a:t>тся</a:t>
            </a:r>
            <a:r>
              <a:rPr lang="ru-RU" sz="1700" dirty="0" smtClean="0">
                <a:solidFill>
                  <a:schemeClr val="bg1"/>
                </a:solidFill>
                <a:latin typeface="Monotype Corsiva" pitchFamily="66" charset="0"/>
              </a:rPr>
              <a:t> энергетически выгод-</a:t>
            </a:r>
          </a:p>
          <a:p>
            <a:r>
              <a:rPr lang="ru-RU" sz="1700" dirty="0" err="1" smtClean="0">
                <a:solidFill>
                  <a:schemeClr val="bg1"/>
                </a:solidFill>
                <a:latin typeface="Monotype Corsiva" pitchFamily="66" charset="0"/>
              </a:rPr>
              <a:t>ыми</a:t>
            </a:r>
            <a:r>
              <a:rPr lang="ru-RU" sz="1700" dirty="0">
                <a:solidFill>
                  <a:schemeClr val="bg1"/>
                </a:solidFill>
                <a:latin typeface="Monotype Corsiva" pitchFamily="66" charset="0"/>
              </a:rPr>
              <a:t>, </a:t>
            </a:r>
            <a:r>
              <a:rPr lang="ru-RU" sz="1700" dirty="0" smtClean="0">
                <a:solidFill>
                  <a:schemeClr val="bg1"/>
                </a:solidFill>
                <a:latin typeface="Monotype Corsiva" pitchFamily="66" charset="0"/>
              </a:rPr>
              <a:t>так как </a:t>
            </a:r>
            <a:r>
              <a:rPr lang="ru-RU" sz="1700" dirty="0" err="1" smtClean="0">
                <a:solidFill>
                  <a:schemeClr val="bg1"/>
                </a:solidFill>
                <a:latin typeface="Monotype Corsiva" pitchFamily="66" charset="0"/>
              </a:rPr>
              <a:t>сопровожда</a:t>
            </a:r>
            <a:r>
              <a:rPr lang="ru-RU" sz="1700" dirty="0" smtClean="0">
                <a:solidFill>
                  <a:schemeClr val="bg1"/>
                </a:solidFill>
                <a:latin typeface="Monotype Corsiva" pitchFamily="66" charset="0"/>
              </a:rPr>
              <a:t>-</a:t>
            </a:r>
          </a:p>
          <a:p>
            <a:r>
              <a:rPr lang="ru-RU" sz="1700" dirty="0" err="1" smtClean="0">
                <a:solidFill>
                  <a:schemeClr val="bg1"/>
                </a:solidFill>
                <a:latin typeface="Monotype Corsiva" pitchFamily="66" charset="0"/>
              </a:rPr>
              <a:t>тся</a:t>
            </a:r>
            <a:r>
              <a:rPr lang="ru-RU" sz="1700" dirty="0" smtClean="0">
                <a:solidFill>
                  <a:schemeClr val="bg1"/>
                </a:solidFill>
                <a:latin typeface="Monotype Corsiva" pitchFamily="66" charset="0"/>
              </a:rPr>
              <a:t> выделением </a:t>
            </a:r>
            <a:r>
              <a:rPr lang="ru-RU" sz="1700" dirty="0">
                <a:solidFill>
                  <a:schemeClr val="bg1"/>
                </a:solidFill>
                <a:latin typeface="Monotype Corsiva" pitchFamily="66" charset="0"/>
              </a:rPr>
              <a:t>энергии.</a:t>
            </a:r>
          </a:p>
        </p:txBody>
      </p:sp>
    </p:spTree>
    <p:extLst>
      <p:ext uri="{BB962C8B-B14F-4D97-AF65-F5344CB8AC3E}">
        <p14:creationId xmlns:p14="http://schemas.microsoft.com/office/powerpoint/2010/main" xmlns="" val="275279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9" grpId="0" animBg="1"/>
      <p:bldP spid="12" grpId="0" animBg="1"/>
      <p:bldP spid="13" grpId="0"/>
      <p:bldP spid="1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4" name="Группа 133"/>
          <p:cNvGrpSpPr/>
          <p:nvPr/>
        </p:nvGrpSpPr>
        <p:grpSpPr>
          <a:xfrm>
            <a:off x="1637520" y="807708"/>
            <a:ext cx="1139861" cy="1146959"/>
            <a:chOff x="1343907" y="3345338"/>
            <a:chExt cx="1139861" cy="1146959"/>
          </a:xfrm>
        </p:grpSpPr>
        <p:sp>
          <p:nvSpPr>
            <p:cNvPr id="133" name="Овал 132"/>
            <p:cNvSpPr/>
            <p:nvPr/>
          </p:nvSpPr>
          <p:spPr>
            <a:xfrm>
              <a:off x="1343907" y="3345338"/>
              <a:ext cx="1139861" cy="114695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Овал 126"/>
            <p:cNvSpPr/>
            <p:nvPr/>
          </p:nvSpPr>
          <p:spPr>
            <a:xfrm>
              <a:off x="2083607" y="3472012"/>
              <a:ext cx="216024" cy="21602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5" name="Группа 94"/>
            <p:cNvGrpSpPr/>
            <p:nvPr/>
          </p:nvGrpSpPr>
          <p:grpSpPr>
            <a:xfrm>
              <a:off x="1670188" y="3406998"/>
              <a:ext cx="368424" cy="542512"/>
              <a:chOff x="1682974" y="3364000"/>
              <a:chExt cx="368424" cy="542512"/>
            </a:xfrm>
          </p:grpSpPr>
          <p:sp>
            <p:nvSpPr>
              <p:cNvPr id="81" name="Овал 80"/>
              <p:cNvSpPr/>
              <p:nvPr/>
            </p:nvSpPr>
            <p:spPr>
              <a:xfrm>
                <a:off x="1682974" y="3364000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2" name="Овал 81"/>
              <p:cNvSpPr/>
              <p:nvPr/>
            </p:nvSpPr>
            <p:spPr>
              <a:xfrm>
                <a:off x="1682974" y="3538088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3" name="Овал 82"/>
              <p:cNvSpPr/>
              <p:nvPr/>
            </p:nvSpPr>
            <p:spPr>
              <a:xfrm>
                <a:off x="1835374" y="3516400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4" name="Овал 83"/>
              <p:cNvSpPr/>
              <p:nvPr/>
            </p:nvSpPr>
            <p:spPr>
              <a:xfrm>
                <a:off x="1835374" y="3690488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96" name="Группа 95"/>
            <p:cNvGrpSpPr/>
            <p:nvPr/>
          </p:nvGrpSpPr>
          <p:grpSpPr>
            <a:xfrm>
              <a:off x="1988123" y="3413218"/>
              <a:ext cx="368424" cy="542512"/>
              <a:chOff x="1682974" y="3364000"/>
              <a:chExt cx="368424" cy="542512"/>
            </a:xfrm>
          </p:grpSpPr>
          <p:sp>
            <p:nvSpPr>
              <p:cNvPr id="97" name="Овал 96"/>
              <p:cNvSpPr/>
              <p:nvPr/>
            </p:nvSpPr>
            <p:spPr>
              <a:xfrm>
                <a:off x="1682974" y="3364000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8" name="Овал 97"/>
              <p:cNvSpPr/>
              <p:nvPr/>
            </p:nvSpPr>
            <p:spPr>
              <a:xfrm>
                <a:off x="1682974" y="3538088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9" name="Овал 98"/>
              <p:cNvSpPr/>
              <p:nvPr/>
            </p:nvSpPr>
            <p:spPr>
              <a:xfrm>
                <a:off x="1835374" y="3516400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0" name="Овал 99"/>
              <p:cNvSpPr/>
              <p:nvPr/>
            </p:nvSpPr>
            <p:spPr>
              <a:xfrm>
                <a:off x="1835374" y="3690488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01" name="Группа 100"/>
            <p:cNvGrpSpPr/>
            <p:nvPr/>
          </p:nvGrpSpPr>
          <p:grpSpPr>
            <a:xfrm>
              <a:off x="1517788" y="3532074"/>
              <a:ext cx="368424" cy="542512"/>
              <a:chOff x="1682974" y="3364000"/>
              <a:chExt cx="368424" cy="542512"/>
            </a:xfrm>
          </p:grpSpPr>
          <p:sp>
            <p:nvSpPr>
              <p:cNvPr id="102" name="Овал 101"/>
              <p:cNvSpPr/>
              <p:nvPr/>
            </p:nvSpPr>
            <p:spPr>
              <a:xfrm>
                <a:off x="1682974" y="3364000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3" name="Овал 102"/>
              <p:cNvSpPr/>
              <p:nvPr/>
            </p:nvSpPr>
            <p:spPr>
              <a:xfrm>
                <a:off x="1682974" y="3538088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4" name="Овал 103"/>
              <p:cNvSpPr/>
              <p:nvPr/>
            </p:nvSpPr>
            <p:spPr>
              <a:xfrm>
                <a:off x="1835374" y="3516400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5" name="Овал 104"/>
              <p:cNvSpPr/>
              <p:nvPr/>
            </p:nvSpPr>
            <p:spPr>
              <a:xfrm>
                <a:off x="1835374" y="3690488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06" name="Группа 105"/>
            <p:cNvGrpSpPr/>
            <p:nvPr/>
          </p:nvGrpSpPr>
          <p:grpSpPr>
            <a:xfrm>
              <a:off x="1943175" y="3748412"/>
              <a:ext cx="368424" cy="542512"/>
              <a:chOff x="1682974" y="3364000"/>
              <a:chExt cx="368424" cy="542512"/>
            </a:xfrm>
          </p:grpSpPr>
          <p:sp>
            <p:nvSpPr>
              <p:cNvPr id="107" name="Овал 106"/>
              <p:cNvSpPr/>
              <p:nvPr/>
            </p:nvSpPr>
            <p:spPr>
              <a:xfrm>
                <a:off x="1682974" y="3364000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8" name="Овал 107"/>
              <p:cNvSpPr/>
              <p:nvPr/>
            </p:nvSpPr>
            <p:spPr>
              <a:xfrm>
                <a:off x="1682974" y="3538088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9" name="Овал 108"/>
              <p:cNvSpPr/>
              <p:nvPr/>
            </p:nvSpPr>
            <p:spPr>
              <a:xfrm>
                <a:off x="1835374" y="3516400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0" name="Овал 109"/>
              <p:cNvSpPr/>
              <p:nvPr/>
            </p:nvSpPr>
            <p:spPr>
              <a:xfrm>
                <a:off x="1835374" y="3690488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11" name="Группа 110"/>
            <p:cNvGrpSpPr/>
            <p:nvPr/>
          </p:nvGrpSpPr>
          <p:grpSpPr>
            <a:xfrm>
              <a:off x="1772873" y="3901710"/>
              <a:ext cx="368424" cy="542512"/>
              <a:chOff x="1682974" y="3364000"/>
              <a:chExt cx="368424" cy="542512"/>
            </a:xfrm>
          </p:grpSpPr>
          <p:sp>
            <p:nvSpPr>
              <p:cNvPr id="112" name="Овал 111"/>
              <p:cNvSpPr/>
              <p:nvPr/>
            </p:nvSpPr>
            <p:spPr>
              <a:xfrm>
                <a:off x="1682974" y="3364000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3" name="Овал 112"/>
              <p:cNvSpPr/>
              <p:nvPr/>
            </p:nvSpPr>
            <p:spPr>
              <a:xfrm>
                <a:off x="1682974" y="3538088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4" name="Овал 113"/>
              <p:cNvSpPr/>
              <p:nvPr/>
            </p:nvSpPr>
            <p:spPr>
              <a:xfrm>
                <a:off x="1835374" y="3516400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5" name="Овал 114"/>
              <p:cNvSpPr/>
              <p:nvPr/>
            </p:nvSpPr>
            <p:spPr>
              <a:xfrm>
                <a:off x="1835374" y="3690488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16" name="Группа 115"/>
            <p:cNvGrpSpPr/>
            <p:nvPr/>
          </p:nvGrpSpPr>
          <p:grpSpPr>
            <a:xfrm>
              <a:off x="1427434" y="3702794"/>
              <a:ext cx="368424" cy="542512"/>
              <a:chOff x="1682974" y="3364000"/>
              <a:chExt cx="368424" cy="542512"/>
            </a:xfrm>
          </p:grpSpPr>
          <p:sp>
            <p:nvSpPr>
              <p:cNvPr id="117" name="Овал 116"/>
              <p:cNvSpPr/>
              <p:nvPr/>
            </p:nvSpPr>
            <p:spPr>
              <a:xfrm>
                <a:off x="1682974" y="3364000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8" name="Овал 117"/>
              <p:cNvSpPr/>
              <p:nvPr/>
            </p:nvSpPr>
            <p:spPr>
              <a:xfrm>
                <a:off x="1682974" y="3538088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9" name="Овал 118"/>
              <p:cNvSpPr/>
              <p:nvPr/>
            </p:nvSpPr>
            <p:spPr>
              <a:xfrm>
                <a:off x="1835374" y="3516400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0" name="Овал 119"/>
              <p:cNvSpPr/>
              <p:nvPr/>
            </p:nvSpPr>
            <p:spPr>
              <a:xfrm>
                <a:off x="1835374" y="3690488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21" name="Группа 120"/>
            <p:cNvGrpSpPr/>
            <p:nvPr/>
          </p:nvGrpSpPr>
          <p:grpSpPr>
            <a:xfrm>
              <a:off x="1466950" y="4009722"/>
              <a:ext cx="527051" cy="434500"/>
              <a:chOff x="1682974" y="3364000"/>
              <a:chExt cx="527051" cy="434500"/>
            </a:xfrm>
          </p:grpSpPr>
          <p:sp>
            <p:nvSpPr>
              <p:cNvPr id="122" name="Овал 121"/>
              <p:cNvSpPr/>
              <p:nvPr/>
            </p:nvSpPr>
            <p:spPr>
              <a:xfrm>
                <a:off x="1682974" y="3364000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3" name="Овал 122"/>
              <p:cNvSpPr/>
              <p:nvPr/>
            </p:nvSpPr>
            <p:spPr>
              <a:xfrm>
                <a:off x="1753637" y="3486810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4" name="Овал 123"/>
              <p:cNvSpPr/>
              <p:nvPr/>
            </p:nvSpPr>
            <p:spPr>
              <a:xfrm>
                <a:off x="1835374" y="3516400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5" name="Овал 124"/>
              <p:cNvSpPr/>
              <p:nvPr/>
            </p:nvSpPr>
            <p:spPr>
              <a:xfrm>
                <a:off x="1994001" y="3582476"/>
                <a:ext cx="216024" cy="21602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26" name="Овал 125"/>
            <p:cNvSpPr/>
            <p:nvPr/>
          </p:nvSpPr>
          <p:spPr>
            <a:xfrm>
              <a:off x="1834616" y="3391674"/>
              <a:ext cx="216024" cy="21602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Овал 127"/>
            <p:cNvSpPr/>
            <p:nvPr/>
          </p:nvSpPr>
          <p:spPr>
            <a:xfrm>
              <a:off x="2185685" y="3652086"/>
              <a:ext cx="216024" cy="216024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Овал 128"/>
            <p:cNvSpPr/>
            <p:nvPr/>
          </p:nvSpPr>
          <p:spPr>
            <a:xfrm>
              <a:off x="1703189" y="3968684"/>
              <a:ext cx="216024" cy="216024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Овал 129"/>
            <p:cNvSpPr/>
            <p:nvPr/>
          </p:nvSpPr>
          <p:spPr>
            <a:xfrm>
              <a:off x="2172669" y="3810806"/>
              <a:ext cx="216024" cy="216024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Овал 130"/>
            <p:cNvSpPr/>
            <p:nvPr/>
          </p:nvSpPr>
          <p:spPr>
            <a:xfrm>
              <a:off x="2102013" y="4152928"/>
              <a:ext cx="216024" cy="216024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Овал 131"/>
            <p:cNvSpPr/>
            <p:nvPr/>
          </p:nvSpPr>
          <p:spPr>
            <a:xfrm>
              <a:off x="2175547" y="3946098"/>
              <a:ext cx="216024" cy="21602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0" name="Группа 139"/>
          <p:cNvGrpSpPr/>
          <p:nvPr/>
        </p:nvGrpSpPr>
        <p:grpSpPr>
          <a:xfrm>
            <a:off x="2200688" y="1158814"/>
            <a:ext cx="527043" cy="527043"/>
            <a:chOff x="2516293" y="2654407"/>
            <a:chExt cx="527043" cy="527043"/>
          </a:xfrm>
        </p:grpSpPr>
        <p:sp>
          <p:nvSpPr>
            <p:cNvPr id="139" name="Овал 138"/>
            <p:cNvSpPr/>
            <p:nvPr/>
          </p:nvSpPr>
          <p:spPr>
            <a:xfrm>
              <a:off x="2516293" y="2654407"/>
              <a:ext cx="527043" cy="527043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Овал 134"/>
            <p:cNvSpPr/>
            <p:nvPr/>
          </p:nvSpPr>
          <p:spPr>
            <a:xfrm>
              <a:off x="2563791" y="2762419"/>
              <a:ext cx="216024" cy="216024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6" name="Овал 135"/>
            <p:cNvSpPr/>
            <p:nvPr/>
          </p:nvSpPr>
          <p:spPr>
            <a:xfrm>
              <a:off x="2692510" y="2709014"/>
              <a:ext cx="216024" cy="21602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7" name="Овал 136"/>
            <p:cNvSpPr/>
            <p:nvPr/>
          </p:nvSpPr>
          <p:spPr>
            <a:xfrm>
              <a:off x="2777518" y="2857825"/>
              <a:ext cx="216024" cy="21602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8" name="Овал 137"/>
            <p:cNvSpPr/>
            <p:nvPr/>
          </p:nvSpPr>
          <p:spPr>
            <a:xfrm>
              <a:off x="2630130" y="2889605"/>
              <a:ext cx="216024" cy="216024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2" name="Овал 31"/>
          <p:cNvSpPr/>
          <p:nvPr/>
        </p:nvSpPr>
        <p:spPr>
          <a:xfrm>
            <a:off x="1583667" y="661148"/>
            <a:ext cx="1440081" cy="1440081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932362" y="339725"/>
            <a:ext cx="388919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Ядерная </a:t>
            </a:r>
            <a:r>
              <a:rPr lang="ru-RU" dirty="0">
                <a:solidFill>
                  <a:srgbClr val="C00000"/>
                </a:solidFill>
              </a:rPr>
              <a:t>реакция</a:t>
            </a:r>
            <a:r>
              <a:rPr lang="ru-RU" dirty="0"/>
              <a:t> — это процесс </a:t>
            </a:r>
            <a:r>
              <a:rPr lang="ru-RU" dirty="0" err="1" smtClean="0"/>
              <a:t>вза-имодействия</a:t>
            </a:r>
            <a:r>
              <a:rPr lang="ru-RU" dirty="0" smtClean="0"/>
              <a:t> </a:t>
            </a:r>
            <a:r>
              <a:rPr lang="ru-RU" dirty="0"/>
              <a:t>атомного ядра с другим ядром или элементарной частицей, сопровождающийся изменением </a:t>
            </a:r>
            <a:r>
              <a:rPr lang="ru-RU" dirty="0" smtClean="0"/>
              <a:t>состава </a:t>
            </a:r>
            <a:r>
              <a:rPr lang="ru-RU" dirty="0"/>
              <a:t>и структуры ядра и </a:t>
            </a:r>
            <a:r>
              <a:rPr lang="ru-RU" dirty="0" smtClean="0"/>
              <a:t>выделе-</a:t>
            </a:r>
            <a:r>
              <a:rPr lang="ru-RU" dirty="0" err="1" smtClean="0"/>
              <a:t>нием</a:t>
            </a:r>
            <a:r>
              <a:rPr lang="ru-RU" dirty="0" smtClean="0"/>
              <a:t> </a:t>
            </a:r>
            <a:r>
              <a:rPr lang="ru-RU" dirty="0"/>
              <a:t>большого количества энергии.</a:t>
            </a:r>
          </a:p>
        </p:txBody>
      </p:sp>
      <p:sp>
        <p:nvSpPr>
          <p:cNvPr id="4" name="Овал 3"/>
          <p:cNvSpPr/>
          <p:nvPr/>
        </p:nvSpPr>
        <p:spPr>
          <a:xfrm>
            <a:off x="1761652" y="856732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682974" y="964744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628056" y="1108876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730066" y="1198763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1592535" y="1273176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622054" y="1432912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2366517" y="699542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1667447" y="1540924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483768" y="748720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1790986" y="1057152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1888035" y="913440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203587" y="699542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2051720" y="842581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1898998" y="748720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051720" y="699542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2301280" y="807152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2191619" y="861113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736068" y="1329281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1761241" y="1672367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1774405" y="1489200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2442915" y="892852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2204120" y="994981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2710049" y="1026732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2763714" y="1242756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2763714" y="1460848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 rot="1241060">
            <a:off x="2661320" y="1638615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1943386" y="1209552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2095786" y="1361952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2248186" y="1514352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2397821" y="1648936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2553308" y="1771528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1964505" y="1057152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1879528" y="1316239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2349090" y="979503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2072517" y="979503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1834616" y="1756948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2609181" y="826522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1970049" y="1406340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2241078" y="1361952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2173338" y="1134744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2058478" y="1182037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2561494" y="1266827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2345470" y="1144946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2421447" y="1483932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2561494" y="995844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2405417" y="1316239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2219934" y="1250844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1922834" y="1514352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1883471" y="1622364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/>
          <p:cNvSpPr/>
          <p:nvPr/>
        </p:nvSpPr>
        <p:spPr>
          <a:xfrm>
            <a:off x="2761581" y="978922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2506118" y="1129358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2529459" y="1588832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2003910" y="1838388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/>
          <p:cNvSpPr/>
          <p:nvPr/>
        </p:nvSpPr>
        <p:spPr>
          <a:xfrm>
            <a:off x="2104059" y="1509395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/>
          <p:cNvSpPr/>
          <p:nvPr/>
        </p:nvSpPr>
        <p:spPr>
          <a:xfrm>
            <a:off x="2212344" y="1656961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2032162" y="1664972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2561494" y="1425576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2692510" y="1178704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2151299" y="1804856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/>
          <p:cNvSpPr/>
          <p:nvPr/>
        </p:nvSpPr>
        <p:spPr>
          <a:xfrm>
            <a:off x="2191619" y="1870048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/>
          <p:cNvSpPr/>
          <p:nvPr/>
        </p:nvSpPr>
        <p:spPr>
          <a:xfrm>
            <a:off x="2388693" y="1838388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/>
          <p:cNvSpPr/>
          <p:nvPr/>
        </p:nvSpPr>
        <p:spPr>
          <a:xfrm>
            <a:off x="2320356" y="1762036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2692510" y="1352792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-7629" y="0"/>
            <a:ext cx="316176" cy="31617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5196274" y="2059881"/>
            <a:ext cx="3361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Энергетический выход реакции:</a:t>
            </a:r>
            <a:endParaRPr lang="ru-RU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2" name="TextBox 141"/>
              <p:cNvSpPr txBox="1"/>
              <p:nvPr/>
            </p:nvSpPr>
            <p:spPr>
              <a:xfrm>
                <a:off x="6127778" y="2491755"/>
                <a:ext cx="14983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𝐸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778" y="2491755"/>
                <a:ext cx="1498359" cy="36933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" name="Скругленный прямоугольник 142"/>
          <p:cNvSpPr/>
          <p:nvPr/>
        </p:nvSpPr>
        <p:spPr>
          <a:xfrm>
            <a:off x="6228184" y="2483289"/>
            <a:ext cx="1296144" cy="37779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Штриховая стрелка вправо 143"/>
          <p:cNvSpPr/>
          <p:nvPr/>
        </p:nvSpPr>
        <p:spPr>
          <a:xfrm rot="7788457">
            <a:off x="5724024" y="3148780"/>
            <a:ext cx="1008321" cy="553670"/>
          </a:xfrm>
          <a:prstGeom prst="stripedRightArrow">
            <a:avLst>
              <a:gd name="adj1" fmla="val 50000"/>
              <a:gd name="adj2" fmla="val 8945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Штриховая стрелка вправо 144"/>
          <p:cNvSpPr/>
          <p:nvPr/>
        </p:nvSpPr>
        <p:spPr>
          <a:xfrm rot="13798409" flipH="1">
            <a:off x="7121975" y="3145892"/>
            <a:ext cx="1008321" cy="553670"/>
          </a:xfrm>
          <a:prstGeom prst="stripedRightArrow">
            <a:avLst>
              <a:gd name="adj1" fmla="val 50000"/>
              <a:gd name="adj2" fmla="val 8945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920586" y="3923306"/>
            <a:ext cx="188366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Экзотермическая</a:t>
            </a:r>
            <a:endParaRPr lang="ru-RU" dirty="0"/>
          </a:p>
        </p:txBody>
      </p:sp>
      <p:sp>
        <p:nvSpPr>
          <p:cNvPr id="146" name="TextBox 145"/>
          <p:cNvSpPr txBox="1"/>
          <p:nvPr/>
        </p:nvSpPr>
        <p:spPr>
          <a:xfrm>
            <a:off x="6901714" y="3923306"/>
            <a:ext cx="1952569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Эндотермическая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 rot="18712344">
                <a:off x="5792712" y="3256337"/>
                <a:ext cx="8709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&gt;0</m:t>
                      </m:r>
                    </m:oMath>
                  </m:oMathPara>
                </a14:m>
                <a:endParaRPr lang="ru-RU" sz="16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712344">
                <a:off x="5792712" y="3256337"/>
                <a:ext cx="870943" cy="33855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7" name="TextBox 146"/>
              <p:cNvSpPr txBox="1"/>
              <p:nvPr/>
            </p:nvSpPr>
            <p:spPr>
              <a:xfrm rot="2952638">
                <a:off x="7190668" y="3253449"/>
                <a:ext cx="8709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&lt;0</m:t>
                      </m:r>
                    </m:oMath>
                  </m:oMathPara>
                </a14:m>
                <a:endParaRPr lang="ru-RU" sz="16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147" name="TextBox 1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52638">
                <a:off x="7190668" y="3253449"/>
                <a:ext cx="870943" cy="33855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 descr="http://formats.by/wp-content/uploads/2013/10/11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80" t="11551" r="28595"/>
          <a:stretch/>
        </p:blipFill>
        <p:spPr bwMode="auto">
          <a:xfrm>
            <a:off x="323769" y="2355726"/>
            <a:ext cx="1742717" cy="2448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9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990" t="17432" r="34358" b="15654"/>
          <a:stretch/>
        </p:blipFill>
        <p:spPr bwMode="auto">
          <a:xfrm>
            <a:off x="2474503" y="2355726"/>
            <a:ext cx="1694581" cy="2448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96499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90651E-6 L 0.23368 0.23912 " pathEditMode="relative" ptsTypes="AA">
                                      <p:cBhvr>
                                        <p:cTn id="20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7" presetClass="emph" presetSubtype="0" repeatCount="400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0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21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22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2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2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5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36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37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8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0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41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42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5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46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8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5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5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5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56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57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8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0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61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62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3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0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71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72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3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5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76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77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8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0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81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3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5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8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8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0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91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92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3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5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96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97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8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5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06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07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8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0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11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12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3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5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16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8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0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21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22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5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26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27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8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0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31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32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3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0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41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42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3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5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46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47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8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0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51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3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5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56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57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0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61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62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3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5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66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67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8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5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76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77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8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0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81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82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3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5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86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8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0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91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92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3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5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96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97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8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0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01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02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3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5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06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07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8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0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11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12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3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5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16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17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8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0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21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22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3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5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26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27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8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0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31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32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3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5" dur="25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36" dur="25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37" dur="25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8" dur="25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0" dur="25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41" dur="25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42" dur="25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3" dur="25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5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46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47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8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0" dur="25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51" dur="25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52" dur="25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3" dur="25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5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56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57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8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0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61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62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3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5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66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67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8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0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71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72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3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5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76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77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8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0" dur="25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81" dur="25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82" dur="25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3" dur="25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5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86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87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8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0" dur="25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91" dur="25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92" dur="25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3" dur="25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5" dur="25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96" dur="25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97" dur="25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8" dur="25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0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501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02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3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5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506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07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8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0" dur="25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511" dur="25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12" dur="25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3" dur="25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5" dur="25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516" dur="25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17" dur="25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8" dur="25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0" dur="25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521" dur="25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22" dur="25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3" dur="25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5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526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27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8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0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531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32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3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4" presetID="27" presetClass="emph" presetSubtype="0" repeatCount="4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5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536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37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8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9" fill="hold">
                            <p:stCondLst>
                              <p:cond delay="2000"/>
                            </p:stCondLst>
                            <p:childTnLst>
                              <p:par>
                                <p:cTn id="54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8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085 0.00124 L -0.09532 0.00864 " pathEditMode="relative" rAng="0" ptsTypes="AA">
                                      <p:cBhvr>
                                        <p:cTn id="739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91" y="370"/>
                                    </p:animMotion>
                                  </p:childTnLst>
                                </p:cTn>
                              </p:par>
                              <p:par>
                                <p:cTn id="740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945 -0.00679 L 0.08507 -0.00741 " pathEditMode="relative" rAng="0" ptsTypes="AA">
                                      <p:cBhvr>
                                        <p:cTn id="741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6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2" fill="hold">
                      <p:stCondLst>
                        <p:cond delay="indefinite"/>
                      </p:stCondLst>
                      <p:childTnLst>
                        <p:par>
                          <p:cTn id="743" fill="hold">
                            <p:stCondLst>
                              <p:cond delay="0"/>
                            </p:stCondLst>
                            <p:childTnLst>
                              <p:par>
                                <p:cTn id="7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7" fill="hold">
                      <p:stCondLst>
                        <p:cond delay="indefinite"/>
                      </p:stCondLst>
                      <p:childTnLst>
                        <p:par>
                          <p:cTn id="748" fill="hold">
                            <p:stCondLst>
                              <p:cond delay="0"/>
                            </p:stCondLst>
                            <p:childTnLst>
                              <p:par>
                                <p:cTn id="7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5" fill="hold">
                      <p:stCondLst>
                        <p:cond delay="indefinite"/>
                      </p:stCondLst>
                      <p:childTnLst>
                        <p:par>
                          <p:cTn id="756" fill="hold">
                            <p:stCondLst>
                              <p:cond delay="0"/>
                            </p:stCondLst>
                            <p:childTnLst>
                              <p:par>
                                <p:cTn id="7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3" fill="hold">
                            <p:stCondLst>
                              <p:cond delay="500"/>
                            </p:stCondLst>
                            <p:childTnLst>
                              <p:par>
                                <p:cTn id="7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7" fill="hold">
                            <p:stCondLst>
                              <p:cond delay="1000"/>
                            </p:stCondLst>
                            <p:childTnLst>
                              <p:par>
                                <p:cTn id="7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1" fill="hold">
                      <p:stCondLst>
                        <p:cond delay="indefinite"/>
                      </p:stCondLst>
                      <p:childTnLst>
                        <p:par>
                          <p:cTn id="772" fill="hold">
                            <p:stCondLst>
                              <p:cond delay="0"/>
                            </p:stCondLst>
                            <p:childTnLst>
                              <p:par>
                                <p:cTn id="7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9" fill="hold">
                            <p:stCondLst>
                              <p:cond delay="500"/>
                            </p:stCondLst>
                            <p:childTnLst>
                              <p:par>
                                <p:cTn id="7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3" fill="hold">
                            <p:stCondLst>
                              <p:cond delay="1000"/>
                            </p:stCondLst>
                            <p:childTnLst>
                              <p:par>
                                <p:cTn id="7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2" grpId="2" animBg="1"/>
      <p:bldP spid="3" grpId="0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1" grpId="0" animBg="1"/>
      <p:bldP spid="21" grpId="1" animBg="1"/>
      <p:bldP spid="21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141" grpId="0"/>
      <p:bldP spid="142" grpId="0" animBg="1"/>
      <p:bldP spid="143" grpId="0" animBg="1"/>
      <p:bldP spid="144" grpId="0" animBg="1"/>
      <p:bldP spid="145" grpId="0" animBg="1"/>
      <p:bldP spid="2" grpId="0" animBg="1"/>
      <p:bldP spid="146" grpId="0" animBg="1"/>
      <p:bldP spid="6" grpId="0" animBg="1"/>
      <p:bldP spid="14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f7d198af6dcc6818463877e31176c2d4838c4c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266</Words>
  <Application>Microsoft Office PowerPoint</Application>
  <PresentationFormat>Экран (16:9)</PresentationFormat>
  <Paragraphs>107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81</cp:revision>
  <dcterms:created xsi:type="dcterms:W3CDTF">2014-03-10T09:45:07Z</dcterms:created>
  <dcterms:modified xsi:type="dcterms:W3CDTF">2016-09-28T17:27:51Z</dcterms:modified>
</cp:coreProperties>
</file>